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21" r:id="rId35"/>
    <p:sldId id="291" r:id="rId36"/>
    <p:sldId id="292" r:id="rId37"/>
    <p:sldId id="323" r:id="rId38"/>
    <p:sldId id="294" r:id="rId39"/>
    <p:sldId id="295" r:id="rId40"/>
    <p:sldId id="322" r:id="rId41"/>
    <p:sldId id="297" r:id="rId42"/>
    <p:sldId id="298" r:id="rId43"/>
    <p:sldId id="299" r:id="rId44"/>
    <p:sldId id="300" r:id="rId45"/>
    <p:sldId id="301" r:id="rId46"/>
    <p:sldId id="302" r:id="rId47"/>
    <p:sldId id="303" r:id="rId48"/>
    <p:sldId id="304" r:id="rId49"/>
    <p:sldId id="305" r:id="rId50"/>
    <p:sldId id="306" r:id="rId51"/>
  </p:sldIdLst>
  <p:sldSz cx="18288000" cy="10287000"/>
  <p:notesSz cx="6858000" cy="9144000"/>
  <p:embeddedFontLst>
    <p:embeddedFont>
      <p:font typeface="Arimo" panose="020B0604020202020204" pitchFamily="34" charset="0"/>
      <p:regular r:id="rId53"/>
    </p:embeddedFont>
    <p:embeddedFont>
      <p:font typeface="Arimo Bold" panose="020B0704020202020204" pitchFamily="34" charset="0"/>
      <p:regular r:id="rId54"/>
      <p:bold r:id="rId55"/>
    </p:embeddedFont>
    <p:embeddedFont>
      <p:font typeface="Codec Pro" pitchFamily="2" charset="0"/>
      <p:regular r:id="rId56"/>
    </p:embeddedFont>
    <p:embeddedFont>
      <p:font typeface="Codec Pro Bold" pitchFamily="2" charset="0"/>
      <p:regular r:id="rId57"/>
      <p:bold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E953C9-2BB7-D847-9ADD-17588CCCB6DC}" v="1" dt="2024-05-12T05:59:53.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6176" autoAdjust="0"/>
  </p:normalViewPr>
  <p:slideViewPr>
    <p:cSldViewPr>
      <p:cViewPr varScale="1">
        <p:scale>
          <a:sx n="78" d="100"/>
          <a:sy n="78" d="100"/>
        </p:scale>
        <p:origin x="60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everyone, today our Group will present our project on machine learning methods applied to bank marketing. We aim to predict customer responses to bank marketing campaigns using various modelling techniques and compare the results to streamline marketing operations.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'pdays', a high frequency of '999' indicates many clients were never contacted before, which impacts the interpretation of data and subsequent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Most clients were contacted for the first time in the current campaign, as shown by a peak at zero in the histogram for 'previous' contacts.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conducted a correlation analysis to understand the relationships among variables, particularly how they relate to our target variable, leading to insights for feature selection.</a:t>
            </a:r>
          </a:p>
          <a:p>
            <a:endParaRPr lang="en-US"/>
          </a:p>
          <a:p>
            <a:r>
              <a:rPr lang="en-US"/>
              <a:t>More red indicates a negative, blue is positive and white is low correlation.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prepared our data through encoding methods, handling missing entries, and normalizing the data to ensure quality input for our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Categorical variables like job and marital status were encoded using one-hot encoding to preserve categorical distinctions without implying ordinality.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encoded ordinal variables such as education level from 'illiterate' to 'university degree' to maintain their natural order in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improve data pattern recognition, we addressed missing values in the 'default' variable by introducing the Default Status Indicator. This binary indicator flags 'unknown' entries as '1' and all others as '0'. This distinction helps our model make more accurate risk assessments and predictions by clearly identifying missing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engineered new variables to improve the model's accuracy, such as 'previously_contacted,' which tracks prior client interactions.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Normalizing the data ensures that all features contribute equally to our model. This process prevents any single attribute from disproportionately influencing the outcomes, improving the performance and convergence of our algorithms. Additionally, normalization enhances the interpretability of model coefficients, making the insights from our analysis clearer and more useful for strategic decision-making.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Thanks, Lachlan. Now, we'll discuss four key performance measures for evaluating our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are focusing on a dataset from a Portuguese banking institution. The primary question is whether a customer will subscribe to a bank term deposit, based on data from direct marketing campaigns.</a:t>
            </a:r>
          </a:p>
          <a:p>
            <a:endParaRPr lang="en-US"/>
          </a:p>
          <a:p>
            <a:r>
              <a:rPr lang="en-US"/>
              <a:t>Our objective is to learn from existing data to build a robust model that predicts whether a new client will subscribe to a term deposit, and to identify as many positive responses as possible.</a:t>
            </a:r>
          </a:p>
          <a:p>
            <a:endParaRPr lang="en-US"/>
          </a:p>
          <a:p>
            <a:r>
              <a:rPr lang="en-US"/>
              <a:t>We face challenges including data quality and completeness, variable selection, and dynamic changes in customer behaviour, which all affect our predictive model’s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Accuracy measures the overall correctness of predictions. However, with an imbalanced dataset like ours, it can be misleading, so it's not our primary metric.</a:t>
            </a:r>
          </a:p>
          <a:p>
            <a:r>
              <a:rPr lang="en-US"/>
              <a:t>2.	Specificity identifies how well the model detects "YES" customers, reducing wasted marketing efforts. In our case, the cost of misclassifying a "YES" customer as "NO" is higher than the reverse.</a:t>
            </a:r>
          </a:p>
          <a:p>
            <a:r>
              <a:rPr lang="en-US"/>
              <a:t>3.	Balanced Accuracy evaluates the identification of both "YES" and "NO" customers. While finding "YES" customers is crucial, minimizing "NO" customers being misclassified as "YES" helps avoid resource waste.</a:t>
            </a:r>
          </a:p>
          <a:p>
            <a:r>
              <a:rPr lang="en-US"/>
              <a:t>4.	AUC measures the model's classification ability. A high AUC indicates good differentiation between "YES" and "NO" customers, while a value of 0.5 shows random guessing.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our model overview. We selected K-means, logistic regression, SVM, Naïve Bayes, and Random Forest models. Each has unique strengths that will be discussed individually.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We used K-means clustering to reveal inherent structures in the data.</a:t>
            </a:r>
          </a:p>
          <a:p>
            <a:r>
              <a:rPr lang="en-US"/>
              <a:t>2.	The two clusters (labelled 0 and 1) are well-separated, meaning the selected features effectively distinguish these groups.</a:t>
            </a:r>
          </a:p>
          <a:p>
            <a:r>
              <a:rPr lang="en-US"/>
              <a:t>3.	PCA was used to visualize and retain significant data while reducing dimensionality, facilitating further feature engineering.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logistic regression model is ideal for our binary classification and reveals features relationships.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explore the performance of our logistic regression models over six rounds.</a:t>
            </a:r>
          </a:p>
          <a:p>
            <a:r>
              <a:rPr lang="en-US"/>
              <a:t>1.	In Round 1 the initial normalization dataset gave 89.76% accuracy, with high sensitivity (98.91%), but low specificity (20.55%). It indicates the model struggled with "YES" customers.</a:t>
            </a:r>
          </a:p>
          <a:p>
            <a:r>
              <a:rPr lang="en-US"/>
              <a:t>2.	In Round 2 and 3: PCA and stepwise regression feature engineering methods just provided little improvement.</a:t>
            </a:r>
          </a:p>
          <a:p>
            <a:r>
              <a:rPr lang="en-US"/>
              <a:t>3.	In Round 4 and 5: Hyperparameter tuning has noticeably improved the identification of "YES" customers.</a:t>
            </a:r>
          </a:p>
          <a:p>
            <a:r>
              <a:rPr lang="en-US"/>
              <a:t>4.	In Round 6: We add weight to “YES” records based on stepwise regression and optimized hyperparameters, which has significantly boosted specificity and balanced accuracy to around 72%.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ROC curve of Round 1 vs Round 6</a:t>
            </a:r>
          </a:p>
          <a:p>
            <a:r>
              <a:rPr lang="en-US"/>
              <a:t>•	In Round 1: The training set ROC curve plateaus at a 0.6 True Positive Rate, indicating limited performance. The testing curve is similar, showing poor generalization.</a:t>
            </a:r>
          </a:p>
          <a:p>
            <a:r>
              <a:rPr lang="en-US"/>
              <a:t>•	However in Round 6: Both training and testing ROC curves improved significantly, demonstrating enhanced generalization, accuracy, and consistency.</a:t>
            </a:r>
          </a:p>
          <a:p>
            <a:r>
              <a:rPr lang="en-US"/>
              <a:t>now let's move to the SVM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second model we chose is SVM, because its ability to find the optimal boundary between possible outputs, especially suitable for binary classification problems.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SVM model, I started with normalized data because SVM is particularly sensitive to the scale of features. Normalization can ensure all features contribute equally to the model.</a:t>
            </a:r>
          </a:p>
          <a:p>
            <a:endParaRPr lang="en-US"/>
          </a:p>
          <a:p>
            <a:r>
              <a:rPr lang="en-US"/>
              <a:t>After the initial training, the model showed high accuracy at 90.95% but a very low specificity of 15.79%. Basically, it was excellent at predicting positive class, but not so good at identifying negative class. </a:t>
            </a:r>
          </a:p>
          <a:p>
            <a:endParaRPr lang="en-US"/>
          </a:p>
          <a:p>
            <a:r>
              <a:rPr lang="en-US"/>
              <a:t>This issue was caused by the imbalanced dataset we mentioned before. So, I introduced class weights during the next round. The class weights are automatically calculated, it increased the penalty for misclassifying the minority class ('yes'). </a:t>
            </a:r>
          </a:p>
          <a:p>
            <a:endParaRPr lang="en-US"/>
          </a:p>
          <a:p>
            <a:endParaRPr lang="en-US"/>
          </a:p>
          <a:p>
            <a:r>
              <a:rPr lang="en-US"/>
              <a:t>As you can see, this method significantly improved the model’s specificity to 64.04% without reducing overall accuracy. The model now is better balanced and could more effectively identify both classes. </a:t>
            </a:r>
          </a:p>
          <a:p>
            <a:r>
              <a:rPr lang="en-US"/>
              <a:t>However, the AUC values of the training set and the testing set are not close to each other, means there is a problem of  overfitting.</a:t>
            </a:r>
          </a:p>
          <a:p>
            <a:endParaRPr lang="en-US"/>
          </a:p>
          <a:p>
            <a:r>
              <a:rPr lang="en-US"/>
              <a:t>So, I employed the tune.svm() function to find the best parameters, and feature engineering to address the issue. </a:t>
            </a:r>
          </a:p>
          <a:p>
            <a:endParaRPr lang="en-US"/>
          </a:p>
          <a:p>
            <a:r>
              <a:rPr lang="en-US"/>
              <a:t>I eventually selected the top 10 most important features and re-adjusted the parameters of the SVM, the outcomes are shown in round4.  </a:t>
            </a:r>
          </a:p>
          <a:p>
            <a:endParaRPr lang="en-US"/>
          </a:p>
          <a:p>
            <a:r>
              <a:rPr lang="en-US"/>
              <a:t>This model achieved the highest specificity and consistent performance on both the training and testing sets, showing a strong generalization capability.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two pictures are the roc curves. we can see the progress of our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next model is Naive Bayes, it is good at classification problems and does not require as many computational resources as SVM.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Naive Bayes is not sensitive to the scale of features, so I just used the cleaned data. </a:t>
            </a:r>
          </a:p>
          <a:p>
            <a:endParaRPr lang="en-US"/>
          </a:p>
          <a:p>
            <a:r>
              <a:rPr lang="en-US"/>
              <a:t>As you can see, without any data balancing, the model's specificity reached 0.5541, and there was no overfitting observed. This is because Naive Bayes is less sensitive to class imbalance.</a:t>
            </a:r>
          </a:p>
          <a:p>
            <a:endParaRPr lang="en-US"/>
          </a:p>
          <a:p>
            <a:r>
              <a:rPr lang="en-US"/>
              <a:t>But to further optimize the model, I still adjusted its prior probabilities,the results did not improve. This could be when increase the prior probability of “yes” meant the model was more inclined to classify samples as “yes”, this can increase the possibility of mistakenly classifying “no” as “yes”, thus lowering specificity. </a:t>
            </a:r>
          </a:p>
          <a:p>
            <a:r>
              <a:rPr lang="en-US"/>
              <a:t>  </a:t>
            </a:r>
          </a:p>
          <a:p>
            <a:r>
              <a:rPr lang="en-US"/>
              <a:t>Then I tried feature engineering. However, because the most important features in my dataset had strong linear relationships, the model's performance was not satisfactory. </a:t>
            </a:r>
          </a:p>
          <a:p>
            <a:endParaRPr lang="en-US"/>
          </a:p>
          <a:p>
            <a:r>
              <a:rPr lang="en-US"/>
              <a:t>Finally, I gave up the methods and merely adjusted the ratio of the training set to the testing set, and found the optimal ratio was 9:1, which improved the model's specificity and AUC.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two pictures are the roc curves of the initial model and the last one. We can’t see many differences, but the area below the curves does improve a bit.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Round 1</a:t>
            </a:r>
          </a:p>
          <a:p>
            <a:r>
              <a:rPr lang="en-US"/>
              <a:t>Initially, we used the default settings for training the model and achieved a high overall accuracy of 89.85%. However, the specificity was only 27.66%, indicating poor performance in identifying the "yes" class, which does not meet our target. This suggests that the model is ineffective at handling positive cases and requires further optimization to improve recognition of the "yes" class. The model also showed signs of overfitting based on AUC comparisons.</a:t>
            </a:r>
          </a:p>
          <a:p>
            <a:r>
              <a:rPr lang="en-US"/>
              <a:t>Round 2</a:t>
            </a:r>
          </a:p>
          <a:p>
            <a:r>
              <a:rPr lang="en-US"/>
              <a:t>We attempted to improve the model results by setting values for “ntree” and “mtry”. However, the improvements were not significant, and we did not resolve the issues of low specificity and overfitting.</a:t>
            </a:r>
          </a:p>
          <a:p>
            <a:r>
              <a:rPr lang="en-US"/>
              <a:t>Round 3</a:t>
            </a:r>
          </a:p>
          <a:p>
            <a:r>
              <a:rPr lang="en-US"/>
              <a:t>In the third round of experiments, we tried to enhance specificity. We explored different “sampsize” values. We conducted stratified sampling during training to ensure an equal amount of "yes" and "no" category data in each decision tree. This approach significantly improved the training results, achieving an accuracy of 85.21% and a specificity of 63.79%, effectively enhancing the model’s ability to recognize the minority class.</a:t>
            </a:r>
          </a:p>
          <a:p>
            <a:r>
              <a:rPr lang="en-US"/>
              <a:t>Round 4</a:t>
            </a:r>
          </a:p>
          <a:p>
            <a:r>
              <a:rPr lang="en-US"/>
              <a:t>In the fourth round, we try to solve the overfitting problem. We adjusted the “nodesize” and “maxnode” parameters and thoroughly tested these settings. The accuracy was 84.92% and the specificity was 64.22%, indicating a slight improvement in specificity through adjusting these structural parameters of the trees. These adjustments mainly helped to reduce overfitting on the training set, with AUCs of 85.30% and 80.66% for the training and test sets respectively, thus improving the model's generalization 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Round 5</a:t>
            </a:r>
          </a:p>
          <a:p>
            <a:r>
              <a:rPr lang="en-US"/>
              <a:t>In the fifth round of experiments, we try to continue to improve the model. we tried setting different weights for the "yes" and "no" categories during model training. This adjustment in weights resulted in an accuracy of 84.03% and a specificity of 66.38%. This shows that by setting appropriate category weights, although the improvement was modest, it effectively enhanced the model's ability to recognize the minority class and somewhat mitigated the effects of data imbalance.</a:t>
            </a:r>
          </a:p>
          <a:p>
            <a:r>
              <a:rPr lang="en-US"/>
              <a:t>Round 6</a:t>
            </a:r>
          </a:p>
          <a:p>
            <a:r>
              <a:rPr lang="en-US"/>
              <a:t>In the sixth round of experiments, we attempted to further improve the model. We adjusted the model's decision threshold and tested different thresholds. Through this method, we found an appropriate threshold that provided the highest specificity. Following this adjustment, the model's accuracy was 82.97% and the specificity reached 69.95%. This indicates that optimizing the decision threshold, despite a decrease in accuracy, significantly improved specificity and effectively enhanced the model’s ability to recognize the "yes" class, helping to better address the classification issues in an imbalanced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compared to the initial model, our training results showed significant improvements:</a:t>
            </a:r>
          </a:p>
          <a:p>
            <a:r>
              <a:rPr lang="en-US"/>
              <a:t>•	We effectively resolved the overfitting problem seen in the first round of experiments.</a:t>
            </a:r>
          </a:p>
          <a:p>
            <a:r>
              <a:rPr lang="en-US"/>
              <a:t>•	There was a notable increase in the predictive accuracy for the "yes" class.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Naive Bayes has the best specificity (0.5577),</a:t>
            </a:r>
          </a:p>
          <a:p>
            <a:r>
              <a:rPr lang="en-US"/>
              <a:t>Logistic Regression performs best in sensitivity (0.7200), demonstrating its keen ability to identify non-purchasers.</a:t>
            </a:r>
          </a:p>
          <a:p>
            <a:r>
              <a:rPr lang="en-US"/>
              <a:t>SVM was the most balenced option.</a:t>
            </a:r>
          </a:p>
          <a:p>
            <a:r>
              <a:rPr lang="en-US"/>
              <a:t>Random Forest again has the highest Accuracy,balanced accuracy ,AUC.</a:t>
            </a:r>
          </a:p>
          <a:p>
            <a:endParaRPr lang="en-US"/>
          </a:p>
          <a:p>
            <a:r>
              <a:rPr lang="en-US"/>
              <a:t>If bank focus is on prediction accuracy and model generalizability, Random Forest remains the best choice. The Logistic Regression model shows the best performance in identifying non-purchasers, which might be suitable in scenarios where it’s crucial to not miss any potential non-purchasers. The choice of each model should still be based on specific business needs and performance metrics.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Logistic Regression:</a:t>
            </a:r>
          </a:p>
          <a:p>
            <a:r>
              <a:rPr lang="en-US"/>
              <a:t>Advantages: Provides easily interpretable insights, computationally efficient, based on a probabilistic framework, less prone to overfitting.</a:t>
            </a:r>
          </a:p>
          <a:p>
            <a:r>
              <a:rPr lang="en-US"/>
              <a:t>Disadvantages: Struggles to capture complex relationships, highly sensitive to outliers.</a:t>
            </a:r>
          </a:p>
          <a:p>
            <a:r>
              <a:rPr lang="en-US"/>
              <a:t>Support Vector Machine (SVM):</a:t>
            </a:r>
          </a:p>
          <a:p>
            <a:r>
              <a:rPr lang="en-US"/>
              <a:t>Advantages: Well-suited for high-dimensional data, robust against overfitting.</a:t>
            </a:r>
          </a:p>
          <a:p>
            <a:r>
              <a:rPr lang="en-US"/>
              <a:t>Disadvantages: High computational and memory requirements, difficulty in probability estimation.</a:t>
            </a:r>
          </a:p>
          <a:p>
            <a:r>
              <a:rPr lang="en-US"/>
              <a:t>Naive Bayes:</a:t>
            </a:r>
          </a:p>
          <a:p>
            <a:r>
              <a:rPr lang="en-US"/>
              <a:t>Advantages: Simple and easy to implement, offers fast training and prediction speeds.</a:t>
            </a:r>
          </a:p>
          <a:p>
            <a:r>
              <a:rPr lang="en-US"/>
              <a:t>Disadvantages: Assumes independence between features, which is often unrealistic, performs poorly when feature correlation is high.</a:t>
            </a:r>
          </a:p>
          <a:p>
            <a:r>
              <a:rPr lang="en-US"/>
              <a:t>Random Forest:</a:t>
            </a:r>
          </a:p>
          <a:p>
            <a:r>
              <a:rPr lang="en-US"/>
              <a:t>Advantages: Can handle diverse types of features, high precision, automatic feature selection.</a:t>
            </a:r>
          </a:p>
          <a:p>
            <a:r>
              <a:rPr lang="en-US"/>
              <a:t>Disadvantages: High model complexity, large memory usage.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got this Mean Decrease Gini values from Random Forest. </a:t>
            </a:r>
          </a:p>
          <a:p>
            <a:r>
              <a:rPr lang="en-US"/>
              <a:t>This metric indicates the importance of each feature within the model: the higher the Gini decrease value, the more significant the feature's impact on the predictive outcomes. </a:t>
            </a:r>
          </a:p>
          <a:p>
            <a:endParaRPr lang="en-US"/>
          </a:p>
          <a:p>
            <a:r>
              <a:rPr lang="en-US"/>
              <a:t>euribor3m  (euribor 3 month rate/3-month Euro Interbank Offered Rate)and nr.employed(number of employees),emp.var.rate (employment variation rate), age and consumer confidence index are the top 5.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can see the relative impact of different feature variables on the decision of whether a person subscribes to a deposit product. </a:t>
            </a:r>
          </a:p>
          <a:p>
            <a:r>
              <a:rPr lang="en-US"/>
              <a:t>if people with High education level and they are Retired have more posibility to purchase the deposit product</a:t>
            </a:r>
          </a:p>
          <a:p>
            <a:r>
              <a:rPr lang="en-US"/>
              <a:t>Bank associated factors:</a:t>
            </a:r>
          </a:p>
          <a:p>
            <a:r>
              <a:rPr lang="en-US"/>
              <a:t>Contact via "cellular" instead of "telephone,Contact before campaign</a:t>
            </a:r>
          </a:p>
          <a:p>
            <a:r>
              <a:rPr lang="en-US"/>
              <a:t>Economic Environmental is also important :</a:t>
            </a:r>
          </a:p>
          <a:p>
            <a:r>
              <a:rPr lang="en-US"/>
              <a:t>Low Emp.var.rate ,High Cons.price.idx  ,High Euribor3m ,Low Nr.employed  </a:t>
            </a:r>
          </a:p>
          <a:p>
            <a:r>
              <a:rPr lang="en-US"/>
              <a:t>during the 2008 financial crisis,people will prefer to deposit</a:t>
            </a:r>
          </a:p>
          <a:p>
            <a:endParaRPr lang="en-US"/>
          </a:p>
          <a:p>
            <a:r>
              <a:rPr lang="en-US"/>
              <a:t>Banks can use this information to more accurately target potential customers, designing products and marketing strategies that better meet their needs.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dataset consists of 41,188 observations and 21 attributes collected from May 2008 to November 2010 through methods such as cellular and telephone contact.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addressed missing values in our dataset by setting unclear responses as 'NA'. A special case was 'pdays', where '999', indicating no prior contact, was converted to 'NA' for clarity.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dataset, the distribution of the target variable is highly imbalanced with 88.7% of the responses being 'no' and only 11.3% 'yes.' This imbalance poses a challenge for predictive modelling, as a simple strategy of always predicting 'no' would yield over 80% accuracy, skewing the model's performance metrics and reducing its practical effectiveness in identifying potential 'yes' responses.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variables include client demographics, contact details, and campaign data, such as the number of contacts and the outcome of previous marketing campaigns.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Age distribution in our data is relatively uniform but skews towards older clients, indicating a notable presence of seniors, which could impact the model’s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Analysis of the campaign contact attribute shows most interactions ranged from 1 to 3 calls, with those over 30 contacts considered outliers and a notable maximum of 56 calls (what a beautiful world we live in that someone got contacted by a Portuguese bank 56 times).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pSp>
        <p:nvGrpSpPr>
          <p:cNvPr id="2" name="Group 2"/>
          <p:cNvGrpSpPr/>
          <p:nvPr/>
        </p:nvGrpSpPr>
        <p:grpSpPr>
          <a:xfrm>
            <a:off x="857556" y="1702442"/>
            <a:ext cx="12042323" cy="4248075"/>
            <a:chOff x="0" y="-66675"/>
            <a:chExt cx="16056431" cy="5664100"/>
          </a:xfrm>
        </p:grpSpPr>
        <p:sp>
          <p:nvSpPr>
            <p:cNvPr id="3" name="TextBox 3"/>
            <p:cNvSpPr txBox="1"/>
            <p:nvPr/>
          </p:nvSpPr>
          <p:spPr>
            <a:xfrm>
              <a:off x="0" y="-66675"/>
              <a:ext cx="16056431" cy="4740276"/>
            </a:xfrm>
            <a:prstGeom prst="rect">
              <a:avLst/>
            </a:prstGeom>
          </p:spPr>
          <p:txBody>
            <a:bodyPr lIns="0" tIns="0" rIns="0" bIns="0" rtlCol="0" anchor="t">
              <a:spAutoFit/>
            </a:bodyPr>
            <a:lstStyle/>
            <a:p>
              <a:pPr algn="l">
                <a:lnSpc>
                  <a:spcPts val="13200"/>
                </a:lnSpc>
              </a:pPr>
              <a:r>
                <a:rPr lang="en-US" sz="12000">
                  <a:solidFill>
                    <a:srgbClr val="FFFFFF"/>
                  </a:solidFill>
                  <a:latin typeface="Codec Pro Bold"/>
                </a:rPr>
                <a:t>Bank Marketing  Project</a:t>
              </a:r>
            </a:p>
          </p:txBody>
        </p:sp>
        <p:sp>
          <p:nvSpPr>
            <p:cNvPr id="4" name="TextBox 4"/>
            <p:cNvSpPr txBox="1"/>
            <p:nvPr/>
          </p:nvSpPr>
          <p:spPr>
            <a:xfrm>
              <a:off x="0" y="4930576"/>
              <a:ext cx="16056431" cy="666849"/>
            </a:xfrm>
            <a:prstGeom prst="rect">
              <a:avLst/>
            </a:prstGeom>
          </p:spPr>
          <p:txBody>
            <a:bodyPr lIns="0" tIns="0" rIns="0" bIns="0" rtlCol="0" anchor="t">
              <a:spAutoFit/>
            </a:bodyPr>
            <a:lstStyle/>
            <a:p>
              <a:pPr algn="l">
                <a:lnSpc>
                  <a:spcPts val="3850"/>
                </a:lnSpc>
              </a:pPr>
              <a:r>
                <a:rPr lang="en-US" sz="3500">
                  <a:solidFill>
                    <a:srgbClr val="FFFFFF"/>
                  </a:solidFill>
                  <a:latin typeface="Codec Pro"/>
                </a:rPr>
                <a:t>Data </a:t>
              </a:r>
              <a:r>
                <a:rPr lang="en-US" sz="3500" dirty="0">
                  <a:solidFill>
                    <a:srgbClr val="FFFFFF"/>
                  </a:solidFill>
                  <a:latin typeface="Codec Pro"/>
                </a:rPr>
                <a:t>Mining and Knowledge Discovery</a:t>
              </a:r>
            </a:p>
          </p:txBody>
        </p:sp>
      </p:grpSp>
      <p:sp>
        <p:nvSpPr>
          <p:cNvPr id="5" name="AutoShape 5"/>
          <p:cNvSpPr/>
          <p:nvPr/>
        </p:nvSpPr>
        <p:spPr>
          <a:xfrm rot="5400000">
            <a:off x="8608867" y="5129212"/>
            <a:ext cx="10287000" cy="0"/>
          </a:xfrm>
          <a:prstGeom prst="line">
            <a:avLst/>
          </a:prstGeom>
          <a:ln w="28575" cap="flat">
            <a:solidFill>
              <a:srgbClr val="FFFFFF"/>
            </a:solidFill>
            <a:prstDash val="solid"/>
            <a:headEnd type="none" w="sm" len="sm"/>
            <a:tailEnd type="none" w="sm" len="sm"/>
          </a:ln>
        </p:spPr>
        <p:txBody>
          <a:bodyPr/>
          <a:lstStyle/>
          <a:p>
            <a:endParaRPr lang="en-US"/>
          </a:p>
        </p:txBody>
      </p:sp>
      <p:sp>
        <p:nvSpPr>
          <p:cNvPr id="7" name="TextBox 7"/>
          <p:cNvSpPr txBox="1"/>
          <p:nvPr/>
        </p:nvSpPr>
        <p:spPr>
          <a:xfrm>
            <a:off x="14538397" y="8475294"/>
            <a:ext cx="3865851" cy="1050941"/>
          </a:xfrm>
          <a:prstGeom prst="rect">
            <a:avLst/>
          </a:prstGeom>
        </p:spPr>
        <p:txBody>
          <a:bodyPr lIns="0" tIns="0" rIns="0" bIns="0" rtlCol="0" anchor="t">
            <a:spAutoFit/>
          </a:bodyPr>
          <a:lstStyle/>
          <a:p>
            <a:pPr algn="l">
              <a:lnSpc>
                <a:spcPts val="4292"/>
              </a:lnSpc>
            </a:pPr>
            <a:r>
              <a:rPr lang="en-US" sz="3065">
                <a:solidFill>
                  <a:srgbClr val="FFFFFF"/>
                </a:solidFill>
                <a:latin typeface="Codec Pro Bold"/>
              </a:rPr>
              <a:t>Date Presented:</a:t>
            </a:r>
          </a:p>
          <a:p>
            <a:pPr algn="l">
              <a:lnSpc>
                <a:spcPts val="3755"/>
              </a:lnSpc>
            </a:pPr>
            <a:r>
              <a:rPr lang="en-US" sz="2682">
                <a:solidFill>
                  <a:srgbClr val="FFFFFF"/>
                </a:solidFill>
                <a:latin typeface="Codec Pro Bold"/>
              </a:rPr>
              <a:t>13th May</a:t>
            </a:r>
            <a:r>
              <a:rPr lang="en-US" sz="2682">
                <a:solidFill>
                  <a:srgbClr val="FFFFFF"/>
                </a:solidFill>
                <a:latin typeface="Codec Pro"/>
              </a:rPr>
              <a:t> </a:t>
            </a:r>
            <a:r>
              <a:rPr lang="en-US" sz="2682">
                <a:solidFill>
                  <a:srgbClr val="FFFFFF"/>
                </a:solidFill>
                <a:latin typeface="Codec Pro Bold"/>
              </a:rPr>
              <a:t>2024</a:t>
            </a:r>
          </a:p>
        </p:txBody>
      </p:sp>
      <p:sp>
        <p:nvSpPr>
          <p:cNvPr id="8" name="AutoShape 8"/>
          <p:cNvSpPr/>
          <p:nvPr/>
        </p:nvSpPr>
        <p:spPr>
          <a:xfrm flipH="1">
            <a:off x="14516405" y="8162396"/>
            <a:ext cx="2742895" cy="0"/>
          </a:xfrm>
          <a:prstGeom prst="line">
            <a:avLst/>
          </a:prstGeom>
          <a:ln w="28575" cap="flat">
            <a:solidFill>
              <a:srgbClr val="FFFFFF"/>
            </a:solidFill>
            <a:prstDash val="solid"/>
            <a:headEnd type="none" w="sm" len="sm"/>
            <a:tailEnd type="none" w="sm" len="sm"/>
          </a:ln>
        </p:spPr>
        <p:txBody>
          <a:bodyPr/>
          <a:lstStyle/>
          <a:p>
            <a:endParaRPr lang="en-US"/>
          </a:p>
        </p:txBody>
      </p:sp>
      <p:sp>
        <p:nvSpPr>
          <p:cNvPr id="9" name="Freeform 9"/>
          <p:cNvSpPr/>
          <p:nvPr/>
        </p:nvSpPr>
        <p:spPr>
          <a:xfrm>
            <a:off x="14606939" y="563797"/>
            <a:ext cx="2889056" cy="2377302"/>
          </a:xfrm>
          <a:custGeom>
            <a:avLst/>
            <a:gdLst/>
            <a:ahLst/>
            <a:cxnLst/>
            <a:rect l="l" t="t" r="r" b="b"/>
            <a:pathLst>
              <a:path w="2889056" h="2377302">
                <a:moveTo>
                  <a:pt x="0" y="0"/>
                </a:moveTo>
                <a:lnTo>
                  <a:pt x="2889056" y="0"/>
                </a:lnTo>
                <a:lnTo>
                  <a:pt x="2889056" y="2377302"/>
                </a:lnTo>
                <a:lnTo>
                  <a:pt x="0" y="237730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5061" y="3466627"/>
            <a:ext cx="5208393" cy="5791673"/>
            <a:chOff x="0" y="0"/>
            <a:chExt cx="6944524" cy="7722230"/>
          </a:xfrm>
        </p:grpSpPr>
        <p:sp>
          <p:nvSpPr>
            <p:cNvPr id="3" name="AutoShape 3"/>
            <p:cNvSpPr/>
            <p:nvPr/>
          </p:nvSpPr>
          <p:spPr>
            <a:xfrm>
              <a:off x="0" y="0"/>
              <a:ext cx="6944524" cy="7722230"/>
            </a:xfrm>
            <a:prstGeom prst="rect">
              <a:avLst/>
            </a:prstGeom>
            <a:solidFill>
              <a:srgbClr val="365236"/>
            </a:solidFill>
          </p:spPr>
          <p:txBody>
            <a:bodyPr/>
            <a:lstStyle/>
            <a:p>
              <a:endParaRPr lang="en-US"/>
            </a:p>
          </p:txBody>
        </p:sp>
        <p:sp>
          <p:nvSpPr>
            <p:cNvPr id="4" name="TextBox 4"/>
            <p:cNvSpPr txBox="1"/>
            <p:nvPr/>
          </p:nvSpPr>
          <p:spPr>
            <a:xfrm>
              <a:off x="816996" y="1915720"/>
              <a:ext cx="5310532" cy="3697479"/>
            </a:xfrm>
            <a:prstGeom prst="rect">
              <a:avLst/>
            </a:prstGeom>
          </p:spPr>
          <p:txBody>
            <a:bodyPr lIns="0" tIns="0" rIns="0" bIns="0" rtlCol="0" anchor="t">
              <a:spAutoFit/>
            </a:bodyPr>
            <a:lstStyle/>
            <a:p>
              <a:pPr algn="l">
                <a:lnSpc>
                  <a:spcPts val="2743"/>
                </a:lnSpc>
              </a:pPr>
              <a:r>
                <a:rPr lang="en-US" sz="2286" dirty="0">
                  <a:solidFill>
                    <a:srgbClr val="FFFFFF"/>
                  </a:solidFill>
                  <a:latin typeface="Codec Pro Bold"/>
                </a:rPr>
                <a:t>Clients may not represent the general banking population</a:t>
              </a:r>
            </a:p>
            <a:p>
              <a:pPr algn="l">
                <a:lnSpc>
                  <a:spcPts val="2743"/>
                </a:lnSpc>
              </a:pPr>
              <a:endParaRPr lang="en-US" sz="2286" dirty="0">
                <a:solidFill>
                  <a:srgbClr val="FFFFFF"/>
                </a:solidFill>
                <a:latin typeface="Codec Pro Bold"/>
              </a:endParaRPr>
            </a:p>
            <a:p>
              <a:pPr algn="l">
                <a:lnSpc>
                  <a:spcPts val="2743"/>
                </a:lnSpc>
              </a:pPr>
              <a:r>
                <a:rPr lang="en-US" sz="2286" dirty="0">
                  <a:solidFill>
                    <a:srgbClr val="FFFFFF"/>
                  </a:solidFill>
                  <a:latin typeface="Codec Pro Bold"/>
                </a:rPr>
                <a:t>Economic conditions during the collection period could affect generalizability</a:t>
              </a:r>
            </a:p>
            <a:p>
              <a:pPr marL="0" lvl="0" indent="0" algn="l">
                <a:lnSpc>
                  <a:spcPts val="2743"/>
                </a:lnSpc>
                <a:spcBef>
                  <a:spcPct val="0"/>
                </a:spcBef>
              </a:pPr>
              <a:endParaRPr lang="en-US" sz="2286" dirty="0">
                <a:solidFill>
                  <a:srgbClr val="FFFFFF"/>
                </a:solidFill>
                <a:latin typeface="Codec Pro Bold"/>
              </a:endParaRPr>
            </a:p>
          </p:txBody>
        </p:sp>
        <p:sp>
          <p:nvSpPr>
            <p:cNvPr id="5" name="TextBox 5"/>
            <p:cNvSpPr txBox="1"/>
            <p:nvPr/>
          </p:nvSpPr>
          <p:spPr>
            <a:xfrm>
              <a:off x="816996" y="894604"/>
              <a:ext cx="5310532" cy="761392"/>
            </a:xfrm>
            <a:prstGeom prst="rect">
              <a:avLst/>
            </a:prstGeom>
          </p:spPr>
          <p:txBody>
            <a:bodyPr lIns="0" tIns="0" rIns="0" bIns="0" rtlCol="0" anchor="t">
              <a:spAutoFit/>
            </a:bodyPr>
            <a:lstStyle/>
            <a:p>
              <a:pPr marL="0" lvl="0" indent="0" algn="l">
                <a:lnSpc>
                  <a:spcPts val="4114"/>
                </a:lnSpc>
                <a:spcBef>
                  <a:spcPct val="0"/>
                </a:spcBef>
              </a:pPr>
              <a:r>
                <a:rPr lang="en-US" sz="3429" u="none" dirty="0">
                  <a:solidFill>
                    <a:srgbClr val="FFFFFF"/>
                  </a:solidFill>
                  <a:latin typeface="Codec Pro"/>
                </a:rPr>
                <a:t>01 Selection Bias</a:t>
              </a:r>
            </a:p>
          </p:txBody>
        </p:sp>
      </p:grpSp>
      <p:grpSp>
        <p:nvGrpSpPr>
          <p:cNvPr id="6" name="Group 6"/>
          <p:cNvGrpSpPr/>
          <p:nvPr/>
        </p:nvGrpSpPr>
        <p:grpSpPr>
          <a:xfrm>
            <a:off x="6305404" y="3452660"/>
            <a:ext cx="5200211" cy="5805640"/>
            <a:chOff x="0" y="0"/>
            <a:chExt cx="6933615" cy="7740853"/>
          </a:xfrm>
        </p:grpSpPr>
        <p:sp>
          <p:nvSpPr>
            <p:cNvPr id="7" name="AutoShape 7"/>
            <p:cNvSpPr/>
            <p:nvPr/>
          </p:nvSpPr>
          <p:spPr>
            <a:xfrm>
              <a:off x="0" y="0"/>
              <a:ext cx="6933615" cy="7740853"/>
            </a:xfrm>
            <a:prstGeom prst="rect">
              <a:avLst/>
            </a:prstGeom>
            <a:solidFill>
              <a:srgbClr val="7C987C"/>
            </a:solidFill>
          </p:spPr>
          <p:txBody>
            <a:bodyPr/>
            <a:lstStyle/>
            <a:p>
              <a:endParaRPr lang="en-US"/>
            </a:p>
          </p:txBody>
        </p:sp>
        <p:sp>
          <p:nvSpPr>
            <p:cNvPr id="8" name="TextBox 8"/>
            <p:cNvSpPr txBox="1"/>
            <p:nvPr/>
          </p:nvSpPr>
          <p:spPr>
            <a:xfrm>
              <a:off x="815712" y="1920455"/>
              <a:ext cx="5302190" cy="3706281"/>
            </a:xfrm>
            <a:prstGeom prst="rect">
              <a:avLst/>
            </a:prstGeom>
          </p:spPr>
          <p:txBody>
            <a:bodyPr lIns="0" tIns="0" rIns="0" bIns="0" rtlCol="0" anchor="t">
              <a:spAutoFit/>
            </a:bodyPr>
            <a:lstStyle/>
            <a:p>
              <a:pPr algn="l">
                <a:lnSpc>
                  <a:spcPts val="2749"/>
                </a:lnSpc>
              </a:pPr>
              <a:r>
                <a:rPr lang="en-US" sz="2291" dirty="0">
                  <a:solidFill>
                    <a:srgbClr val="FFFFFF"/>
                  </a:solidFill>
                  <a:latin typeface="Codec Pro Bold"/>
                </a:rPr>
                <a:t>Potential negative reactions to telemarketing could skew results.</a:t>
              </a:r>
            </a:p>
            <a:p>
              <a:pPr algn="l">
                <a:lnSpc>
                  <a:spcPts val="2749"/>
                </a:lnSpc>
              </a:pPr>
              <a:endParaRPr lang="en-US" sz="2291" dirty="0">
                <a:solidFill>
                  <a:srgbClr val="FFFFFF"/>
                </a:solidFill>
                <a:latin typeface="Codec Pro Bold"/>
              </a:endParaRPr>
            </a:p>
            <a:p>
              <a:pPr algn="l">
                <a:lnSpc>
                  <a:spcPts val="2749"/>
                </a:lnSpc>
              </a:pPr>
              <a:r>
                <a:rPr lang="en-US" sz="2291" dirty="0">
                  <a:solidFill>
                    <a:srgbClr val="FFFFFF"/>
                  </a:solidFill>
                  <a:latin typeface="Codec Pro Bold"/>
                </a:rPr>
                <a:t>Multiple contacts might influence client responses differently.</a:t>
              </a:r>
            </a:p>
            <a:p>
              <a:pPr marL="0" lvl="0" indent="0" algn="l">
                <a:lnSpc>
                  <a:spcPts val="2749"/>
                </a:lnSpc>
                <a:spcBef>
                  <a:spcPct val="0"/>
                </a:spcBef>
              </a:pPr>
              <a:endParaRPr lang="en-US" sz="2291" dirty="0">
                <a:solidFill>
                  <a:srgbClr val="FFFFFF"/>
                </a:solidFill>
                <a:latin typeface="Codec Pro Bold"/>
              </a:endParaRPr>
            </a:p>
          </p:txBody>
        </p:sp>
        <p:sp>
          <p:nvSpPr>
            <p:cNvPr id="9" name="TextBox 9"/>
            <p:cNvSpPr txBox="1"/>
            <p:nvPr/>
          </p:nvSpPr>
          <p:spPr>
            <a:xfrm>
              <a:off x="815712" y="896923"/>
              <a:ext cx="5302190" cy="701047"/>
            </a:xfrm>
            <a:prstGeom prst="rect">
              <a:avLst/>
            </a:prstGeom>
          </p:spPr>
          <p:txBody>
            <a:bodyPr lIns="0" tIns="0" rIns="0" bIns="0" rtlCol="0" anchor="t">
              <a:spAutoFit/>
            </a:bodyPr>
            <a:lstStyle/>
            <a:p>
              <a:pPr marL="0" lvl="0" indent="0" algn="l">
                <a:lnSpc>
                  <a:spcPts val="4124"/>
                </a:lnSpc>
                <a:spcBef>
                  <a:spcPct val="0"/>
                </a:spcBef>
              </a:pPr>
              <a:r>
                <a:rPr lang="en-US" sz="3430" u="none" dirty="0">
                  <a:solidFill>
                    <a:srgbClr val="FFFFFF"/>
                  </a:solidFill>
                  <a:latin typeface="Codec Pro"/>
                </a:rPr>
                <a:t>02 Response Bias</a:t>
              </a:r>
            </a:p>
          </p:txBody>
        </p:sp>
      </p:grpSp>
      <p:grpSp>
        <p:nvGrpSpPr>
          <p:cNvPr id="10" name="Group 10"/>
          <p:cNvGrpSpPr/>
          <p:nvPr/>
        </p:nvGrpSpPr>
        <p:grpSpPr>
          <a:xfrm>
            <a:off x="11867565" y="3452660"/>
            <a:ext cx="5200211" cy="5805640"/>
            <a:chOff x="0" y="0"/>
            <a:chExt cx="7365023" cy="7740853"/>
          </a:xfrm>
        </p:grpSpPr>
        <p:sp>
          <p:nvSpPr>
            <p:cNvPr id="11" name="AutoShape 11"/>
            <p:cNvSpPr/>
            <p:nvPr/>
          </p:nvSpPr>
          <p:spPr>
            <a:xfrm>
              <a:off x="0" y="0"/>
              <a:ext cx="7365023" cy="7740853"/>
            </a:xfrm>
            <a:prstGeom prst="rect">
              <a:avLst/>
            </a:prstGeom>
            <a:solidFill>
              <a:srgbClr val="D6EAD6"/>
            </a:solidFill>
          </p:spPr>
          <p:txBody>
            <a:bodyPr/>
            <a:lstStyle/>
            <a:p>
              <a:endParaRPr lang="en-US"/>
            </a:p>
          </p:txBody>
        </p:sp>
        <p:sp>
          <p:nvSpPr>
            <p:cNvPr id="12" name="TextBox 12"/>
            <p:cNvSpPr txBox="1"/>
            <p:nvPr/>
          </p:nvSpPr>
          <p:spPr>
            <a:xfrm>
              <a:off x="866465" y="3014635"/>
              <a:ext cx="5632091" cy="1692771"/>
            </a:xfrm>
            <a:prstGeom prst="rect">
              <a:avLst/>
            </a:prstGeom>
          </p:spPr>
          <p:txBody>
            <a:bodyPr lIns="0" tIns="0" rIns="0" bIns="0" rtlCol="0" anchor="t">
              <a:spAutoFit/>
            </a:bodyPr>
            <a:lstStyle/>
            <a:p>
              <a:pPr marL="0" lvl="0" indent="0" algn="l">
                <a:lnSpc>
                  <a:spcPts val="3324"/>
                </a:lnSpc>
                <a:spcBef>
                  <a:spcPct val="0"/>
                </a:spcBef>
              </a:pPr>
              <a:r>
                <a:rPr lang="en-US" sz="2290" dirty="0">
                  <a:solidFill>
                    <a:srgbClr val="365236"/>
                  </a:solidFill>
                  <a:latin typeface="Codec Pro Bold"/>
                </a:rPr>
                <a:t>Possible errors in recording responses or demographic information.</a:t>
              </a:r>
            </a:p>
          </p:txBody>
        </p:sp>
        <p:sp>
          <p:nvSpPr>
            <p:cNvPr id="13" name="TextBox 13"/>
            <p:cNvSpPr txBox="1"/>
            <p:nvPr/>
          </p:nvSpPr>
          <p:spPr>
            <a:xfrm>
              <a:off x="866465" y="950895"/>
              <a:ext cx="5632091" cy="1426288"/>
            </a:xfrm>
            <a:prstGeom prst="rect">
              <a:avLst/>
            </a:prstGeom>
          </p:spPr>
          <p:txBody>
            <a:bodyPr lIns="0" tIns="0" rIns="0" bIns="0" rtlCol="0" anchor="t">
              <a:spAutoFit/>
            </a:bodyPr>
            <a:lstStyle/>
            <a:p>
              <a:pPr marL="0" lvl="0" indent="0" algn="l">
                <a:lnSpc>
                  <a:spcPts val="4259"/>
                </a:lnSpc>
                <a:spcBef>
                  <a:spcPct val="0"/>
                </a:spcBef>
              </a:pPr>
              <a:r>
                <a:rPr lang="en-US" sz="3430" u="none" dirty="0">
                  <a:solidFill>
                    <a:srgbClr val="365236"/>
                  </a:solidFill>
                  <a:latin typeface="Codec Pro"/>
                </a:rPr>
                <a:t>03 Measurement Bias</a:t>
              </a:r>
            </a:p>
          </p:txBody>
        </p:sp>
      </p:grpSp>
      <p:sp>
        <p:nvSpPr>
          <p:cNvPr id="14" name="TextBox 14"/>
          <p:cNvSpPr txBox="1"/>
          <p:nvPr/>
        </p:nvSpPr>
        <p:spPr>
          <a:xfrm>
            <a:off x="1028700" y="478812"/>
            <a:ext cx="13260720" cy="2295525"/>
          </a:xfrm>
          <a:prstGeom prst="rect">
            <a:avLst/>
          </a:prstGeom>
        </p:spPr>
        <p:txBody>
          <a:bodyPr lIns="0" tIns="0" rIns="0" bIns="0" rtlCol="0" anchor="t">
            <a:spAutoFit/>
          </a:bodyPr>
          <a:lstStyle/>
          <a:p>
            <a:pPr algn="l">
              <a:lnSpc>
                <a:spcPts val="8639"/>
              </a:lnSpc>
            </a:pPr>
            <a:r>
              <a:rPr lang="en-US" sz="7199">
                <a:solidFill>
                  <a:srgbClr val="000000"/>
                </a:solidFill>
                <a:latin typeface="Codec Pro Bold"/>
              </a:rPr>
              <a:t>Dataset Description</a:t>
            </a:r>
          </a:p>
          <a:p>
            <a:pPr algn="l">
              <a:lnSpc>
                <a:spcPts val="8639"/>
              </a:lnSpc>
            </a:pPr>
            <a:r>
              <a:rPr lang="en-US" sz="7199">
                <a:solidFill>
                  <a:srgbClr val="000000"/>
                </a:solidFill>
                <a:latin typeface="Codec Pro Bold"/>
              </a:rPr>
              <a:t>-Potential Biases</a:t>
            </a:r>
            <a:r>
              <a:rPr lang="en-US" sz="7199">
                <a:solidFill>
                  <a:srgbClr val="365236"/>
                </a:solidFill>
                <a:latin typeface="Codec Pro Bold"/>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words  Description automatically generated"/>
          <p:cNvSpPr/>
          <p:nvPr/>
        </p:nvSpPr>
        <p:spPr>
          <a:xfrm>
            <a:off x="6718540" y="162142"/>
            <a:ext cx="9763605" cy="1375306"/>
          </a:xfrm>
          <a:custGeom>
            <a:avLst/>
            <a:gdLst/>
            <a:ahLst/>
            <a:cxnLst/>
            <a:rect l="l" t="t" r="r" b="b"/>
            <a:pathLst>
              <a:path w="9763605" h="1375306">
                <a:moveTo>
                  <a:pt x="0" y="0"/>
                </a:moveTo>
                <a:lnTo>
                  <a:pt x="9763605" y="0"/>
                </a:lnTo>
                <a:lnTo>
                  <a:pt x="9763605" y="1375305"/>
                </a:lnTo>
                <a:lnTo>
                  <a:pt x="0" y="1375305"/>
                </a:lnTo>
                <a:lnTo>
                  <a:pt x="0" y="0"/>
                </a:lnTo>
                <a:close/>
              </a:path>
            </a:pathLst>
          </a:custGeom>
          <a:blipFill>
            <a:blip r:embed="rId3"/>
            <a:stretch>
              <a:fillRect l="-23" r="-23"/>
            </a:stretch>
          </a:blipFill>
        </p:spPr>
        <p:txBody>
          <a:bodyPr/>
          <a:lstStyle/>
          <a:p>
            <a:endParaRPr lang="en-US"/>
          </a:p>
        </p:txBody>
      </p:sp>
      <p:sp>
        <p:nvSpPr>
          <p:cNvPr id="3" name="AutoShape 3"/>
          <p:cNvSpPr/>
          <p:nvPr/>
        </p:nvSpPr>
        <p:spPr>
          <a:xfrm>
            <a:off x="0" y="0"/>
            <a:ext cx="6718540" cy="10287000"/>
          </a:xfrm>
          <a:prstGeom prst="rect">
            <a:avLst/>
          </a:prstGeom>
          <a:solidFill>
            <a:srgbClr val="7C987C"/>
          </a:solidFill>
        </p:spPr>
        <p:txBody>
          <a:bodyPr/>
          <a:lstStyle/>
          <a:p>
            <a:endParaRPr lang="en-US"/>
          </a:p>
        </p:txBody>
      </p:sp>
      <p:sp>
        <p:nvSpPr>
          <p:cNvPr id="4" name="TextBox 4"/>
          <p:cNvSpPr txBox="1"/>
          <p:nvPr/>
        </p:nvSpPr>
        <p:spPr>
          <a:xfrm>
            <a:off x="693253" y="1038003"/>
            <a:ext cx="4633795" cy="3314700"/>
          </a:xfrm>
          <a:prstGeom prst="rect">
            <a:avLst/>
          </a:prstGeom>
        </p:spPr>
        <p:txBody>
          <a:bodyPr lIns="0" tIns="0" rIns="0" bIns="0" rtlCol="0" anchor="t">
            <a:spAutoFit/>
          </a:bodyPr>
          <a:lstStyle/>
          <a:p>
            <a:pPr algn="l">
              <a:lnSpc>
                <a:spcPts val="8400"/>
              </a:lnSpc>
            </a:pPr>
            <a:r>
              <a:rPr lang="en-US" sz="7000" dirty="0">
                <a:solidFill>
                  <a:srgbClr val="FFFFFF"/>
                </a:solidFill>
                <a:latin typeface="Codec Pro"/>
              </a:rPr>
              <a:t>Attributes Analysis </a:t>
            </a:r>
          </a:p>
          <a:p>
            <a:pPr algn="l">
              <a:lnSpc>
                <a:spcPts val="8400"/>
              </a:lnSpc>
            </a:pPr>
            <a:r>
              <a:rPr lang="en-US" sz="7000" dirty="0">
                <a:solidFill>
                  <a:srgbClr val="FFFFFF"/>
                </a:solidFill>
                <a:latin typeface="Codec Pro"/>
              </a:rPr>
              <a:t>- </a:t>
            </a:r>
            <a:r>
              <a:rPr lang="en-US" altLang="zh-CN" sz="7000" dirty="0">
                <a:solidFill>
                  <a:srgbClr val="FFFFFF"/>
                </a:solidFill>
                <a:latin typeface="Codec Pro"/>
              </a:rPr>
              <a:t>a</a:t>
            </a:r>
            <a:r>
              <a:rPr lang="en-US" sz="7000" dirty="0">
                <a:solidFill>
                  <a:srgbClr val="FFFFFF"/>
                </a:solidFill>
                <a:latin typeface="Codec Pro"/>
              </a:rPr>
              <a:t>ge</a:t>
            </a:r>
          </a:p>
        </p:txBody>
      </p:sp>
      <p:grpSp>
        <p:nvGrpSpPr>
          <p:cNvPr id="5" name="Group 5"/>
          <p:cNvGrpSpPr/>
          <p:nvPr/>
        </p:nvGrpSpPr>
        <p:grpSpPr>
          <a:xfrm>
            <a:off x="6718540" y="7911461"/>
            <a:ext cx="11569460" cy="2258429"/>
            <a:chOff x="0" y="0"/>
            <a:chExt cx="2100236" cy="539242"/>
          </a:xfrm>
        </p:grpSpPr>
        <p:sp>
          <p:nvSpPr>
            <p:cNvPr id="6" name="Freeform 6"/>
            <p:cNvSpPr/>
            <p:nvPr/>
          </p:nvSpPr>
          <p:spPr>
            <a:xfrm>
              <a:off x="0" y="0"/>
              <a:ext cx="2100236" cy="539242"/>
            </a:xfrm>
            <a:custGeom>
              <a:avLst/>
              <a:gdLst/>
              <a:ahLst/>
              <a:cxnLst/>
              <a:rect l="l" t="t" r="r" b="b"/>
              <a:pathLst>
                <a:path w="2100236" h="539242">
                  <a:moveTo>
                    <a:pt x="0" y="0"/>
                  </a:moveTo>
                  <a:lnTo>
                    <a:pt x="2100236" y="0"/>
                  </a:lnTo>
                  <a:lnTo>
                    <a:pt x="2100236" y="539242"/>
                  </a:lnTo>
                  <a:lnTo>
                    <a:pt x="0" y="539242"/>
                  </a:lnTo>
                  <a:close/>
                </a:path>
              </a:pathLst>
            </a:custGeom>
            <a:solidFill>
              <a:srgbClr val="FFFFFF"/>
            </a:solidFill>
          </p:spPr>
          <p:txBody>
            <a:bodyPr/>
            <a:lstStyle/>
            <a:p>
              <a:endParaRPr lang="en-US"/>
            </a:p>
          </p:txBody>
        </p:sp>
        <p:sp>
          <p:nvSpPr>
            <p:cNvPr id="7" name="TextBox 7"/>
            <p:cNvSpPr txBox="1"/>
            <p:nvPr/>
          </p:nvSpPr>
          <p:spPr>
            <a:xfrm>
              <a:off x="0" y="-66675"/>
              <a:ext cx="2100236" cy="605917"/>
            </a:xfrm>
            <a:prstGeom prst="rect">
              <a:avLst/>
            </a:prstGeom>
          </p:spPr>
          <p:txBody>
            <a:bodyPr lIns="254000" tIns="254000" rIns="254000" bIns="254000" rtlCol="0" anchor="ctr"/>
            <a:lstStyle/>
            <a:p>
              <a:pPr algn="l">
                <a:lnSpc>
                  <a:spcPts val="3379"/>
                </a:lnSpc>
              </a:pPr>
              <a:r>
                <a:rPr lang="en-US" sz="2599" dirty="0">
                  <a:solidFill>
                    <a:srgbClr val="365236"/>
                  </a:solidFill>
                  <a:latin typeface="Codec Pro Bold"/>
                </a:rPr>
                <a:t>Interpretation of Age Distribution</a:t>
              </a:r>
            </a:p>
            <a:p>
              <a:pPr algn="l">
                <a:lnSpc>
                  <a:spcPts val="3120"/>
                </a:lnSpc>
              </a:pPr>
              <a:r>
                <a:rPr lang="en-US" sz="2400" dirty="0">
                  <a:solidFill>
                    <a:srgbClr val="365236"/>
                  </a:solidFill>
                  <a:latin typeface="Codec Pro"/>
                </a:rPr>
                <a:t>Distribution is relatively uniform, with a mild skew towards older clients. Higher age values in the third quartile and maximum indicate a notable presence of seniors in the demographic</a:t>
              </a:r>
            </a:p>
          </p:txBody>
        </p:sp>
      </p:grpSp>
      <p:grpSp>
        <p:nvGrpSpPr>
          <p:cNvPr id="8" name="Group 8"/>
          <p:cNvGrpSpPr/>
          <p:nvPr/>
        </p:nvGrpSpPr>
        <p:grpSpPr>
          <a:xfrm>
            <a:off x="6718540" y="3569203"/>
            <a:ext cx="9400233" cy="2057411"/>
            <a:chOff x="0" y="0"/>
            <a:chExt cx="1913586" cy="418823"/>
          </a:xfrm>
        </p:grpSpPr>
        <p:sp>
          <p:nvSpPr>
            <p:cNvPr id="9" name="Freeform 9"/>
            <p:cNvSpPr/>
            <p:nvPr/>
          </p:nvSpPr>
          <p:spPr>
            <a:xfrm>
              <a:off x="0" y="0"/>
              <a:ext cx="1913586" cy="418823"/>
            </a:xfrm>
            <a:custGeom>
              <a:avLst/>
              <a:gdLst/>
              <a:ahLst/>
              <a:cxnLst/>
              <a:rect l="l" t="t" r="r" b="b"/>
              <a:pathLst>
                <a:path w="1913586" h="418823">
                  <a:moveTo>
                    <a:pt x="0" y="0"/>
                  </a:moveTo>
                  <a:lnTo>
                    <a:pt x="1913586" y="0"/>
                  </a:lnTo>
                  <a:lnTo>
                    <a:pt x="1913586" y="418823"/>
                  </a:lnTo>
                  <a:lnTo>
                    <a:pt x="0" y="418823"/>
                  </a:lnTo>
                  <a:close/>
                </a:path>
              </a:pathLst>
            </a:custGeom>
            <a:solidFill>
              <a:srgbClr val="FFFFFF"/>
            </a:solidFill>
          </p:spPr>
          <p:txBody>
            <a:bodyPr/>
            <a:lstStyle/>
            <a:p>
              <a:endParaRPr lang="en-US"/>
            </a:p>
          </p:txBody>
        </p:sp>
        <p:sp>
          <p:nvSpPr>
            <p:cNvPr id="10" name="TextBox 10"/>
            <p:cNvSpPr txBox="1"/>
            <p:nvPr/>
          </p:nvSpPr>
          <p:spPr>
            <a:xfrm>
              <a:off x="0" y="-66675"/>
              <a:ext cx="1913586" cy="485498"/>
            </a:xfrm>
            <a:prstGeom prst="rect">
              <a:avLst/>
            </a:prstGeom>
          </p:spPr>
          <p:txBody>
            <a:bodyPr lIns="254000" tIns="254000" rIns="254000" bIns="254000" rtlCol="0" anchor="ctr"/>
            <a:lstStyle/>
            <a:p>
              <a:pPr algn="l">
                <a:lnSpc>
                  <a:spcPts val="3120"/>
                </a:lnSpc>
              </a:pPr>
              <a:r>
                <a:rPr lang="en-US" sz="2400" dirty="0">
                  <a:solidFill>
                    <a:srgbClr val="365236"/>
                  </a:solidFill>
                  <a:latin typeface="Codec Pro Bold"/>
                </a:rPr>
                <a:t>Skew </a:t>
              </a:r>
            </a:p>
            <a:p>
              <a:pPr algn="l">
                <a:lnSpc>
                  <a:spcPts val="3120"/>
                </a:lnSpc>
              </a:pPr>
              <a:r>
                <a:rPr lang="en-US" sz="2400" dirty="0">
                  <a:solidFill>
                    <a:srgbClr val="365236"/>
                  </a:solidFill>
                  <a:latin typeface="Codec Pro Bold"/>
                </a:rPr>
                <a:t>Data slightly skews towards older individuals, evident from the higher mean age compared to the median</a:t>
              </a:r>
            </a:p>
          </p:txBody>
        </p:sp>
      </p:grpSp>
      <p:grpSp>
        <p:nvGrpSpPr>
          <p:cNvPr id="11" name="Group 11"/>
          <p:cNvGrpSpPr/>
          <p:nvPr/>
        </p:nvGrpSpPr>
        <p:grpSpPr>
          <a:xfrm>
            <a:off x="14996117" y="5626614"/>
            <a:ext cx="2245313" cy="2258429"/>
            <a:chOff x="0" y="0"/>
            <a:chExt cx="812800" cy="817548"/>
          </a:xfrm>
        </p:grpSpPr>
        <p:sp>
          <p:nvSpPr>
            <p:cNvPr id="12" name="Freeform 12"/>
            <p:cNvSpPr/>
            <p:nvPr/>
          </p:nvSpPr>
          <p:spPr>
            <a:xfrm>
              <a:off x="0" y="0"/>
              <a:ext cx="812800" cy="817548"/>
            </a:xfrm>
            <a:custGeom>
              <a:avLst/>
              <a:gdLst/>
              <a:ahLst/>
              <a:cxnLst/>
              <a:rect l="l" t="t" r="r" b="b"/>
              <a:pathLst>
                <a:path w="812800" h="817548">
                  <a:moveTo>
                    <a:pt x="406400" y="0"/>
                  </a:moveTo>
                  <a:cubicBezTo>
                    <a:pt x="181951" y="0"/>
                    <a:pt x="0" y="183014"/>
                    <a:pt x="0" y="408774"/>
                  </a:cubicBezTo>
                  <a:cubicBezTo>
                    <a:pt x="0" y="634534"/>
                    <a:pt x="181951" y="817548"/>
                    <a:pt x="406400" y="817548"/>
                  </a:cubicBezTo>
                  <a:cubicBezTo>
                    <a:pt x="630849" y="817548"/>
                    <a:pt x="812800" y="634534"/>
                    <a:pt x="812800" y="408774"/>
                  </a:cubicBezTo>
                  <a:cubicBezTo>
                    <a:pt x="812800" y="183014"/>
                    <a:pt x="630849" y="0"/>
                    <a:pt x="406400" y="0"/>
                  </a:cubicBezTo>
                  <a:close/>
                </a:path>
              </a:pathLst>
            </a:custGeom>
            <a:solidFill>
              <a:srgbClr val="7C987C"/>
            </a:solidFill>
          </p:spPr>
          <p:txBody>
            <a:bodyPr/>
            <a:lstStyle/>
            <a:p>
              <a:endParaRPr lang="en-US"/>
            </a:p>
          </p:txBody>
        </p:sp>
        <p:sp>
          <p:nvSpPr>
            <p:cNvPr id="13" name="TextBox 13"/>
            <p:cNvSpPr txBox="1"/>
            <p:nvPr/>
          </p:nvSpPr>
          <p:spPr>
            <a:xfrm>
              <a:off x="76200" y="9970"/>
              <a:ext cx="660400" cy="730933"/>
            </a:xfrm>
            <a:prstGeom prst="rect">
              <a:avLst/>
            </a:prstGeom>
          </p:spPr>
          <p:txBody>
            <a:bodyPr lIns="254000" tIns="254000" rIns="254000" bIns="254000" rtlCol="0" anchor="ctr"/>
            <a:lstStyle/>
            <a:p>
              <a:pPr algn="ctr">
                <a:lnSpc>
                  <a:spcPts val="2100"/>
                </a:lnSpc>
              </a:pPr>
              <a:endParaRPr/>
            </a:p>
          </p:txBody>
        </p:sp>
      </p:grpSp>
      <p:grpSp>
        <p:nvGrpSpPr>
          <p:cNvPr id="14" name="Group 14"/>
          <p:cNvGrpSpPr/>
          <p:nvPr/>
        </p:nvGrpSpPr>
        <p:grpSpPr>
          <a:xfrm>
            <a:off x="6598048" y="5626614"/>
            <a:ext cx="9400233" cy="2258429"/>
            <a:chOff x="0" y="0"/>
            <a:chExt cx="1913586" cy="459744"/>
          </a:xfrm>
        </p:grpSpPr>
        <p:sp>
          <p:nvSpPr>
            <p:cNvPr id="15" name="Freeform 15"/>
            <p:cNvSpPr/>
            <p:nvPr/>
          </p:nvSpPr>
          <p:spPr>
            <a:xfrm>
              <a:off x="0" y="0"/>
              <a:ext cx="1913586" cy="459744"/>
            </a:xfrm>
            <a:custGeom>
              <a:avLst/>
              <a:gdLst/>
              <a:ahLst/>
              <a:cxnLst/>
              <a:rect l="l" t="t" r="r" b="b"/>
              <a:pathLst>
                <a:path w="1913586" h="459744">
                  <a:moveTo>
                    <a:pt x="0" y="0"/>
                  </a:moveTo>
                  <a:lnTo>
                    <a:pt x="1913586" y="0"/>
                  </a:lnTo>
                  <a:lnTo>
                    <a:pt x="1913586" y="459744"/>
                  </a:lnTo>
                  <a:lnTo>
                    <a:pt x="0" y="459744"/>
                  </a:lnTo>
                  <a:close/>
                </a:path>
              </a:pathLst>
            </a:custGeom>
            <a:solidFill>
              <a:srgbClr val="7C987C"/>
            </a:solidFill>
          </p:spPr>
          <p:txBody>
            <a:bodyPr/>
            <a:lstStyle/>
            <a:p>
              <a:endParaRPr lang="en-US"/>
            </a:p>
          </p:txBody>
        </p:sp>
        <p:sp>
          <p:nvSpPr>
            <p:cNvPr id="16" name="TextBox 16"/>
            <p:cNvSpPr txBox="1"/>
            <p:nvPr/>
          </p:nvSpPr>
          <p:spPr>
            <a:xfrm>
              <a:off x="0" y="-66675"/>
              <a:ext cx="1913586" cy="526419"/>
            </a:xfrm>
            <a:prstGeom prst="rect">
              <a:avLst/>
            </a:prstGeom>
          </p:spPr>
          <p:txBody>
            <a:bodyPr lIns="254000" tIns="254000" rIns="254000" bIns="254000" rtlCol="0" anchor="ctr"/>
            <a:lstStyle/>
            <a:p>
              <a:pPr algn="l">
                <a:lnSpc>
                  <a:spcPts val="3379"/>
                </a:lnSpc>
              </a:pPr>
              <a:r>
                <a:rPr lang="en-US" sz="2599">
                  <a:solidFill>
                    <a:srgbClr val="FFFFFF"/>
                  </a:solidFill>
                  <a:latin typeface="Codec Pro Bold"/>
                </a:rPr>
                <a:t>Data Integrity and Outliers</a:t>
              </a:r>
            </a:p>
            <a:p>
              <a:pPr algn="l">
                <a:lnSpc>
                  <a:spcPts val="3119"/>
                </a:lnSpc>
              </a:pPr>
              <a:r>
                <a:rPr lang="en-US" sz="2399">
                  <a:solidFill>
                    <a:srgbClr val="FFFFFF"/>
                  </a:solidFill>
                  <a:latin typeface="Codec Pro"/>
                </a:rPr>
                <a:t>No invalid entries detected, indicating clean data without outliers</a:t>
              </a:r>
            </a:p>
          </p:txBody>
        </p:sp>
      </p:grpSp>
      <p:grpSp>
        <p:nvGrpSpPr>
          <p:cNvPr id="17" name="Group 17"/>
          <p:cNvGrpSpPr/>
          <p:nvPr/>
        </p:nvGrpSpPr>
        <p:grpSpPr>
          <a:xfrm>
            <a:off x="15045216" y="1701299"/>
            <a:ext cx="1906130" cy="1933718"/>
            <a:chOff x="0" y="0"/>
            <a:chExt cx="812800" cy="824564"/>
          </a:xfrm>
        </p:grpSpPr>
        <p:sp>
          <p:nvSpPr>
            <p:cNvPr id="18" name="Freeform 18"/>
            <p:cNvSpPr/>
            <p:nvPr/>
          </p:nvSpPr>
          <p:spPr>
            <a:xfrm>
              <a:off x="0" y="0"/>
              <a:ext cx="812800" cy="824564"/>
            </a:xfrm>
            <a:custGeom>
              <a:avLst/>
              <a:gdLst/>
              <a:ahLst/>
              <a:cxnLst/>
              <a:rect l="l" t="t" r="r" b="b"/>
              <a:pathLst>
                <a:path w="812800" h="824564">
                  <a:moveTo>
                    <a:pt x="406400" y="0"/>
                  </a:moveTo>
                  <a:cubicBezTo>
                    <a:pt x="181951" y="0"/>
                    <a:pt x="0" y="184585"/>
                    <a:pt x="0" y="412282"/>
                  </a:cubicBezTo>
                  <a:cubicBezTo>
                    <a:pt x="0" y="639979"/>
                    <a:pt x="181951" y="824564"/>
                    <a:pt x="406400" y="824564"/>
                  </a:cubicBezTo>
                  <a:cubicBezTo>
                    <a:pt x="630849" y="824564"/>
                    <a:pt x="812800" y="639979"/>
                    <a:pt x="812800" y="412282"/>
                  </a:cubicBezTo>
                  <a:cubicBezTo>
                    <a:pt x="812800" y="184585"/>
                    <a:pt x="630849" y="0"/>
                    <a:pt x="406400" y="0"/>
                  </a:cubicBezTo>
                  <a:close/>
                </a:path>
              </a:pathLst>
            </a:custGeom>
            <a:solidFill>
              <a:srgbClr val="7C987C"/>
            </a:solidFill>
          </p:spPr>
          <p:txBody>
            <a:bodyPr/>
            <a:lstStyle/>
            <a:p>
              <a:endParaRPr lang="en-US"/>
            </a:p>
          </p:txBody>
        </p:sp>
        <p:sp>
          <p:nvSpPr>
            <p:cNvPr id="19" name="TextBox 19"/>
            <p:cNvSpPr txBox="1"/>
            <p:nvPr/>
          </p:nvSpPr>
          <p:spPr>
            <a:xfrm>
              <a:off x="76200" y="10628"/>
              <a:ext cx="660400" cy="736633"/>
            </a:xfrm>
            <a:prstGeom prst="rect">
              <a:avLst/>
            </a:prstGeom>
          </p:spPr>
          <p:txBody>
            <a:bodyPr lIns="254000" tIns="254000" rIns="254000" bIns="254000" rtlCol="0" anchor="ctr"/>
            <a:lstStyle/>
            <a:p>
              <a:pPr algn="ctr">
                <a:lnSpc>
                  <a:spcPts val="2100"/>
                </a:lnSpc>
              </a:pPr>
              <a:endParaRPr/>
            </a:p>
          </p:txBody>
        </p:sp>
      </p:grpSp>
      <p:grpSp>
        <p:nvGrpSpPr>
          <p:cNvPr id="20" name="Group 20"/>
          <p:cNvGrpSpPr/>
          <p:nvPr/>
        </p:nvGrpSpPr>
        <p:grpSpPr>
          <a:xfrm>
            <a:off x="6598048" y="1701299"/>
            <a:ext cx="9400233" cy="1933718"/>
            <a:chOff x="0" y="0"/>
            <a:chExt cx="1913586" cy="393643"/>
          </a:xfrm>
        </p:grpSpPr>
        <p:sp>
          <p:nvSpPr>
            <p:cNvPr id="21" name="Freeform 21"/>
            <p:cNvSpPr/>
            <p:nvPr/>
          </p:nvSpPr>
          <p:spPr>
            <a:xfrm>
              <a:off x="0" y="0"/>
              <a:ext cx="1913586" cy="393643"/>
            </a:xfrm>
            <a:custGeom>
              <a:avLst/>
              <a:gdLst/>
              <a:ahLst/>
              <a:cxnLst/>
              <a:rect l="l" t="t" r="r" b="b"/>
              <a:pathLst>
                <a:path w="1913586" h="393643">
                  <a:moveTo>
                    <a:pt x="0" y="0"/>
                  </a:moveTo>
                  <a:lnTo>
                    <a:pt x="1913586" y="0"/>
                  </a:lnTo>
                  <a:lnTo>
                    <a:pt x="1913586" y="393643"/>
                  </a:lnTo>
                  <a:lnTo>
                    <a:pt x="0" y="393643"/>
                  </a:lnTo>
                  <a:close/>
                </a:path>
              </a:pathLst>
            </a:custGeom>
            <a:solidFill>
              <a:srgbClr val="7C987C"/>
            </a:solidFill>
          </p:spPr>
          <p:txBody>
            <a:bodyPr/>
            <a:lstStyle/>
            <a:p>
              <a:endParaRPr lang="en-US"/>
            </a:p>
          </p:txBody>
        </p:sp>
        <p:sp>
          <p:nvSpPr>
            <p:cNvPr id="22" name="TextBox 22"/>
            <p:cNvSpPr txBox="1"/>
            <p:nvPr/>
          </p:nvSpPr>
          <p:spPr>
            <a:xfrm>
              <a:off x="0" y="-66675"/>
              <a:ext cx="1913586" cy="460318"/>
            </a:xfrm>
            <a:prstGeom prst="rect">
              <a:avLst/>
            </a:prstGeom>
          </p:spPr>
          <p:txBody>
            <a:bodyPr lIns="254000" tIns="254000" rIns="254000" bIns="254000" rtlCol="0" anchor="ctr"/>
            <a:lstStyle/>
            <a:p>
              <a:pPr algn="just">
                <a:lnSpc>
                  <a:spcPts val="3120"/>
                </a:lnSpc>
              </a:pPr>
              <a:r>
                <a:rPr lang="en-US" sz="2400">
                  <a:solidFill>
                    <a:srgbClr val="FFFFFF"/>
                  </a:solidFill>
                  <a:latin typeface="Codec Pro"/>
                </a:rPr>
                <a:t>Range</a:t>
              </a:r>
            </a:p>
            <a:p>
              <a:pPr algn="just">
                <a:lnSpc>
                  <a:spcPts val="3120"/>
                </a:lnSpc>
              </a:pPr>
              <a:r>
                <a:rPr lang="en-US" sz="2400">
                  <a:solidFill>
                    <a:srgbClr val="FFFFFF"/>
                  </a:solidFill>
                  <a:latin typeface="Codec Pro Bold"/>
                </a:rPr>
                <a:t>Ages span from 17 to 98 years, with a concentration between 32 and 47 based on the interquartile range</a:t>
              </a:r>
            </a:p>
          </p:txBody>
        </p:sp>
      </p:grpSp>
      <p:sp>
        <p:nvSpPr>
          <p:cNvPr id="23" name="Freeform 23"/>
          <p:cNvSpPr/>
          <p:nvPr/>
        </p:nvSpPr>
        <p:spPr>
          <a:xfrm>
            <a:off x="1028700" y="7627856"/>
            <a:ext cx="1250808" cy="1039308"/>
          </a:xfrm>
          <a:custGeom>
            <a:avLst/>
            <a:gdLst/>
            <a:ahLst/>
            <a:cxnLst/>
            <a:rect l="l" t="t" r="r" b="b"/>
            <a:pathLst>
              <a:path w="1250808" h="1039308">
                <a:moveTo>
                  <a:pt x="0" y="0"/>
                </a:moveTo>
                <a:lnTo>
                  <a:pt x="1250808" y="0"/>
                </a:lnTo>
                <a:lnTo>
                  <a:pt x="1250808" y="1039307"/>
                </a:lnTo>
                <a:lnTo>
                  <a:pt x="0" y="1039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2979451" y="7627856"/>
            <a:ext cx="759639" cy="1039308"/>
          </a:xfrm>
          <a:custGeom>
            <a:avLst/>
            <a:gdLst/>
            <a:ahLst/>
            <a:cxnLst/>
            <a:rect l="l" t="t" r="r" b="b"/>
            <a:pathLst>
              <a:path w="759639" h="1039308">
                <a:moveTo>
                  <a:pt x="0" y="0"/>
                </a:moveTo>
                <a:lnTo>
                  <a:pt x="759639" y="0"/>
                </a:lnTo>
                <a:lnTo>
                  <a:pt x="759639" y="1039307"/>
                </a:lnTo>
                <a:lnTo>
                  <a:pt x="0" y="10393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a:off x="4600440" y="7627856"/>
            <a:ext cx="901363" cy="1039308"/>
          </a:xfrm>
          <a:custGeom>
            <a:avLst/>
            <a:gdLst/>
            <a:ahLst/>
            <a:cxnLst/>
            <a:rect l="l" t="t" r="r" b="b"/>
            <a:pathLst>
              <a:path w="901363" h="1039308">
                <a:moveTo>
                  <a:pt x="0" y="0"/>
                </a:moveTo>
                <a:lnTo>
                  <a:pt x="901363" y="0"/>
                </a:lnTo>
                <a:lnTo>
                  <a:pt x="901363" y="1039307"/>
                </a:lnTo>
                <a:lnTo>
                  <a:pt x="0" y="10393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738822" cy="10287000"/>
          </a:xfrm>
          <a:prstGeom prst="rect">
            <a:avLst/>
          </a:prstGeom>
          <a:solidFill>
            <a:srgbClr val="7C987C"/>
          </a:solidFill>
        </p:spPr>
        <p:txBody>
          <a:bodyPr/>
          <a:lstStyle/>
          <a:p>
            <a:endParaRPr lang="en-US"/>
          </a:p>
        </p:txBody>
      </p:sp>
      <p:sp>
        <p:nvSpPr>
          <p:cNvPr id="3" name="TextBox 3"/>
          <p:cNvSpPr txBox="1"/>
          <p:nvPr/>
        </p:nvSpPr>
        <p:spPr>
          <a:xfrm>
            <a:off x="852690" y="6304484"/>
            <a:ext cx="5563561" cy="3462601"/>
          </a:xfrm>
          <a:prstGeom prst="rect">
            <a:avLst/>
          </a:prstGeom>
        </p:spPr>
        <p:txBody>
          <a:bodyPr lIns="0" tIns="0" rIns="0" bIns="0" rtlCol="0" anchor="t">
            <a:spAutoFit/>
          </a:bodyPr>
          <a:lstStyle/>
          <a:p>
            <a:pPr marL="562260" lvl="1" indent="-281130" algn="l">
              <a:lnSpc>
                <a:spcPts val="3385"/>
              </a:lnSpc>
              <a:buFont typeface="Arial"/>
              <a:buChar char="•"/>
            </a:pPr>
            <a:r>
              <a:rPr lang="en-US" sz="2604" dirty="0">
                <a:solidFill>
                  <a:srgbClr val="FFFFFF"/>
                </a:solidFill>
                <a:latin typeface="Codec Pro"/>
              </a:rPr>
              <a:t>Most interactions ranging from 1 to 3 calls</a:t>
            </a:r>
          </a:p>
          <a:p>
            <a:pPr marL="562260" lvl="1" indent="-281130" algn="l">
              <a:lnSpc>
                <a:spcPts val="3385"/>
              </a:lnSpc>
              <a:buFont typeface="Arial"/>
              <a:buChar char="•"/>
            </a:pPr>
            <a:r>
              <a:rPr lang="en-US" sz="2604" dirty="0">
                <a:solidFill>
                  <a:srgbClr val="FFFFFF"/>
                </a:solidFill>
                <a:latin typeface="Codec Pro"/>
              </a:rPr>
              <a:t>Maximum deviation: 56 contacts</a:t>
            </a:r>
          </a:p>
          <a:p>
            <a:pPr marL="562260" lvl="1" indent="-281130" algn="l">
              <a:lnSpc>
                <a:spcPts val="3385"/>
              </a:lnSpc>
              <a:buFont typeface="Arial"/>
              <a:buChar char="•"/>
            </a:pPr>
            <a:r>
              <a:rPr lang="en-US" sz="2604" dirty="0">
                <a:solidFill>
                  <a:srgbClr val="FFFFFF"/>
                </a:solidFill>
                <a:latin typeface="Codec Pro"/>
              </a:rPr>
              <a:t>Half of the campaign contacts were tightly grouped</a:t>
            </a:r>
          </a:p>
          <a:p>
            <a:pPr marL="562260" lvl="1" indent="-281130" algn="l">
              <a:lnSpc>
                <a:spcPts val="3385"/>
              </a:lnSpc>
              <a:buFont typeface="Arial"/>
              <a:buChar char="•"/>
            </a:pPr>
            <a:r>
              <a:rPr lang="en-US" sz="2604" dirty="0">
                <a:solidFill>
                  <a:srgbClr val="FFFFFF"/>
                </a:solidFill>
                <a:latin typeface="Codec Pro"/>
              </a:rPr>
              <a:t>Clients with over 30 were removed as outliers</a:t>
            </a:r>
          </a:p>
        </p:txBody>
      </p:sp>
      <p:sp>
        <p:nvSpPr>
          <p:cNvPr id="4" name="TextBox 4"/>
          <p:cNvSpPr txBox="1"/>
          <p:nvPr/>
        </p:nvSpPr>
        <p:spPr>
          <a:xfrm>
            <a:off x="852690" y="533400"/>
            <a:ext cx="5886132" cy="4381500"/>
          </a:xfrm>
          <a:prstGeom prst="rect">
            <a:avLst/>
          </a:prstGeom>
        </p:spPr>
        <p:txBody>
          <a:bodyPr lIns="0" tIns="0" rIns="0" bIns="0" rtlCol="0" anchor="t">
            <a:spAutoFit/>
          </a:bodyPr>
          <a:lstStyle/>
          <a:p>
            <a:pPr algn="l">
              <a:lnSpc>
                <a:spcPts val="8400"/>
              </a:lnSpc>
            </a:pPr>
            <a:r>
              <a:rPr lang="en-US" sz="7000" dirty="0">
                <a:solidFill>
                  <a:srgbClr val="FFFFFF"/>
                </a:solidFill>
                <a:latin typeface="Codec Pro"/>
              </a:rPr>
              <a:t>Attributes Analysis </a:t>
            </a:r>
          </a:p>
          <a:p>
            <a:pPr algn="l">
              <a:lnSpc>
                <a:spcPts val="8400"/>
              </a:lnSpc>
            </a:pPr>
            <a:r>
              <a:rPr lang="en-US" sz="7000" dirty="0">
                <a:solidFill>
                  <a:srgbClr val="FFFFFF"/>
                </a:solidFill>
                <a:latin typeface="Codec Pro"/>
              </a:rPr>
              <a:t>- </a:t>
            </a:r>
            <a:r>
              <a:rPr lang="en-US" altLang="zh-CN" sz="7000" dirty="0">
                <a:solidFill>
                  <a:srgbClr val="FFFFFF"/>
                </a:solidFill>
                <a:latin typeface="Codec Pro"/>
              </a:rPr>
              <a:t>c</a:t>
            </a:r>
            <a:r>
              <a:rPr lang="en-US" sz="7000" dirty="0">
                <a:solidFill>
                  <a:srgbClr val="FFFFFF"/>
                </a:solidFill>
                <a:latin typeface="Codec Pro"/>
              </a:rPr>
              <a:t>ampaign </a:t>
            </a:r>
            <a:r>
              <a:rPr lang="en-US" altLang="zh-CN" sz="7000" dirty="0">
                <a:solidFill>
                  <a:srgbClr val="FFFFFF"/>
                </a:solidFill>
                <a:latin typeface="Codec Pro"/>
              </a:rPr>
              <a:t>c</a:t>
            </a:r>
            <a:r>
              <a:rPr lang="en-US" sz="7000" dirty="0">
                <a:solidFill>
                  <a:srgbClr val="FFFFFF"/>
                </a:solidFill>
                <a:latin typeface="Codec Pro"/>
              </a:rPr>
              <a:t>ontact</a:t>
            </a:r>
          </a:p>
        </p:txBody>
      </p:sp>
      <p:sp>
        <p:nvSpPr>
          <p:cNvPr id="5" name="Freeform 5" descr="A close-up of a sign  Description automatically generated"/>
          <p:cNvSpPr/>
          <p:nvPr/>
        </p:nvSpPr>
        <p:spPr>
          <a:xfrm>
            <a:off x="7782672" y="428625"/>
            <a:ext cx="8172450" cy="1200150"/>
          </a:xfrm>
          <a:custGeom>
            <a:avLst/>
            <a:gdLst/>
            <a:ahLst/>
            <a:cxnLst/>
            <a:rect l="l" t="t" r="r" b="b"/>
            <a:pathLst>
              <a:path w="8172450" h="1200150">
                <a:moveTo>
                  <a:pt x="0" y="0"/>
                </a:moveTo>
                <a:lnTo>
                  <a:pt x="8172450" y="0"/>
                </a:lnTo>
                <a:lnTo>
                  <a:pt x="8172450" y="1200150"/>
                </a:lnTo>
                <a:lnTo>
                  <a:pt x="0" y="1200150"/>
                </a:lnTo>
                <a:lnTo>
                  <a:pt x="0" y="0"/>
                </a:lnTo>
                <a:close/>
              </a:path>
            </a:pathLst>
          </a:custGeom>
          <a:blipFill>
            <a:blip r:embed="rId3"/>
            <a:stretch>
              <a:fillRect/>
            </a:stretch>
          </a:blipFill>
        </p:spPr>
        <p:txBody>
          <a:bodyPr/>
          <a:lstStyle/>
          <a:p>
            <a:endParaRPr lang="en-US"/>
          </a:p>
        </p:txBody>
      </p:sp>
      <p:sp>
        <p:nvSpPr>
          <p:cNvPr id="6" name="Freeform 6" descr="A graph of a number of contacts  Description automatically generated"/>
          <p:cNvSpPr/>
          <p:nvPr/>
        </p:nvSpPr>
        <p:spPr>
          <a:xfrm>
            <a:off x="8006304" y="2011644"/>
            <a:ext cx="7421371" cy="8076851"/>
          </a:xfrm>
          <a:custGeom>
            <a:avLst/>
            <a:gdLst/>
            <a:ahLst/>
            <a:cxnLst/>
            <a:rect l="l" t="t" r="r" b="b"/>
            <a:pathLst>
              <a:path w="7421371" h="8076851">
                <a:moveTo>
                  <a:pt x="0" y="0"/>
                </a:moveTo>
                <a:lnTo>
                  <a:pt x="7421371" y="0"/>
                </a:lnTo>
                <a:lnTo>
                  <a:pt x="7421371" y="8076851"/>
                </a:lnTo>
                <a:lnTo>
                  <a:pt x="0" y="8076851"/>
                </a:lnTo>
                <a:lnTo>
                  <a:pt x="0" y="0"/>
                </a:lnTo>
                <a:close/>
              </a:path>
            </a:pathLst>
          </a:custGeom>
          <a:blipFill>
            <a:blip r:embed="rId4"/>
            <a:stretch>
              <a:fillRect t="-57" r="-1799" b="-57"/>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042" y="0"/>
            <a:ext cx="6738822" cy="10287000"/>
          </a:xfrm>
          <a:prstGeom prst="rect">
            <a:avLst/>
          </a:prstGeom>
          <a:solidFill>
            <a:srgbClr val="7C987C"/>
          </a:solidFill>
        </p:spPr>
        <p:txBody>
          <a:bodyPr/>
          <a:lstStyle/>
          <a:p>
            <a:endParaRPr lang="en-US"/>
          </a:p>
        </p:txBody>
      </p:sp>
      <p:sp>
        <p:nvSpPr>
          <p:cNvPr id="3" name="TextBox 3"/>
          <p:cNvSpPr txBox="1"/>
          <p:nvPr/>
        </p:nvSpPr>
        <p:spPr>
          <a:xfrm>
            <a:off x="493434" y="6010625"/>
            <a:ext cx="5751953" cy="890905"/>
          </a:xfrm>
          <a:prstGeom prst="rect">
            <a:avLst/>
          </a:prstGeom>
        </p:spPr>
        <p:txBody>
          <a:bodyPr lIns="0" tIns="0" rIns="0" bIns="0" rtlCol="0" anchor="t">
            <a:spAutoFit/>
          </a:bodyPr>
          <a:lstStyle/>
          <a:p>
            <a:pPr marL="0" lvl="0" indent="0" algn="l">
              <a:lnSpc>
                <a:spcPts val="3379"/>
              </a:lnSpc>
              <a:spcBef>
                <a:spcPct val="0"/>
              </a:spcBef>
            </a:pPr>
            <a:r>
              <a:rPr lang="en-US" sz="2599" dirty="0">
                <a:solidFill>
                  <a:srgbClr val="FFFFFF"/>
                </a:solidFill>
                <a:latin typeface="Codec Pro"/>
              </a:rPr>
              <a:t>Represents days since the last contact from a previous campaign.</a:t>
            </a:r>
          </a:p>
        </p:txBody>
      </p:sp>
      <p:sp>
        <p:nvSpPr>
          <p:cNvPr id="4" name="TextBox 4"/>
          <p:cNvSpPr txBox="1"/>
          <p:nvPr/>
        </p:nvSpPr>
        <p:spPr>
          <a:xfrm>
            <a:off x="1028700" y="533400"/>
            <a:ext cx="5886132" cy="3314700"/>
          </a:xfrm>
          <a:prstGeom prst="rect">
            <a:avLst/>
          </a:prstGeom>
        </p:spPr>
        <p:txBody>
          <a:bodyPr lIns="0" tIns="0" rIns="0" bIns="0" rtlCol="0" anchor="t">
            <a:spAutoFit/>
          </a:bodyPr>
          <a:lstStyle/>
          <a:p>
            <a:pPr algn="l">
              <a:lnSpc>
                <a:spcPts val="8400"/>
              </a:lnSpc>
            </a:pPr>
            <a:r>
              <a:rPr lang="en-US" sz="7000" dirty="0">
                <a:solidFill>
                  <a:srgbClr val="FFFFFF"/>
                </a:solidFill>
                <a:latin typeface="Codec Pro"/>
              </a:rPr>
              <a:t>Attributes Analysis </a:t>
            </a:r>
          </a:p>
          <a:p>
            <a:pPr algn="l">
              <a:lnSpc>
                <a:spcPts val="8400"/>
              </a:lnSpc>
            </a:pPr>
            <a:r>
              <a:rPr lang="en-US" sz="7000" dirty="0">
                <a:solidFill>
                  <a:srgbClr val="FFFFFF"/>
                </a:solidFill>
                <a:latin typeface="Codec Pro"/>
              </a:rPr>
              <a:t>- </a:t>
            </a:r>
            <a:r>
              <a:rPr lang="en-US" altLang="zh-CN" sz="7000" dirty="0" err="1">
                <a:solidFill>
                  <a:srgbClr val="FFFFFF"/>
                </a:solidFill>
                <a:latin typeface="Codec Pro"/>
              </a:rPr>
              <a:t>p</a:t>
            </a:r>
            <a:r>
              <a:rPr lang="en-US" sz="7000" dirty="0" err="1">
                <a:solidFill>
                  <a:srgbClr val="FFFFFF"/>
                </a:solidFill>
                <a:latin typeface="Codec Pro"/>
              </a:rPr>
              <a:t>days</a:t>
            </a:r>
            <a:endParaRPr lang="en-US" sz="7000" dirty="0">
              <a:solidFill>
                <a:srgbClr val="FFFFFF"/>
              </a:solidFill>
              <a:latin typeface="Codec Pro"/>
            </a:endParaRPr>
          </a:p>
        </p:txBody>
      </p:sp>
      <p:sp>
        <p:nvSpPr>
          <p:cNvPr id="5" name="Freeform 5"/>
          <p:cNvSpPr/>
          <p:nvPr/>
        </p:nvSpPr>
        <p:spPr>
          <a:xfrm>
            <a:off x="7859067" y="163265"/>
            <a:ext cx="8099000" cy="7938811"/>
          </a:xfrm>
          <a:custGeom>
            <a:avLst/>
            <a:gdLst/>
            <a:ahLst/>
            <a:cxnLst/>
            <a:rect l="l" t="t" r="r" b="b"/>
            <a:pathLst>
              <a:path w="8099000" h="7938811">
                <a:moveTo>
                  <a:pt x="0" y="0"/>
                </a:moveTo>
                <a:lnTo>
                  <a:pt x="8099000" y="0"/>
                </a:lnTo>
                <a:lnTo>
                  <a:pt x="8099000" y="7938812"/>
                </a:lnTo>
                <a:lnTo>
                  <a:pt x="0" y="7938812"/>
                </a:lnTo>
                <a:lnTo>
                  <a:pt x="0" y="0"/>
                </a:lnTo>
                <a:close/>
              </a:path>
            </a:pathLst>
          </a:custGeom>
          <a:blipFill>
            <a:blip r:embed="rId3"/>
            <a:stretch>
              <a:fillRect t="-2969" r="-913" b="-4240"/>
            </a:stretch>
          </a:blipFill>
        </p:spPr>
        <p:txBody>
          <a:bodyPr/>
          <a:lstStyle/>
          <a:p>
            <a:endParaRPr lang="en-US"/>
          </a:p>
        </p:txBody>
      </p:sp>
      <p:grpSp>
        <p:nvGrpSpPr>
          <p:cNvPr id="6" name="Group 6"/>
          <p:cNvGrpSpPr/>
          <p:nvPr/>
        </p:nvGrpSpPr>
        <p:grpSpPr>
          <a:xfrm>
            <a:off x="7859067" y="8097916"/>
            <a:ext cx="8981133" cy="2025820"/>
            <a:chOff x="0" y="0"/>
            <a:chExt cx="1913586" cy="472435"/>
          </a:xfrm>
        </p:grpSpPr>
        <p:sp>
          <p:nvSpPr>
            <p:cNvPr id="7" name="Freeform 7"/>
            <p:cNvSpPr/>
            <p:nvPr/>
          </p:nvSpPr>
          <p:spPr>
            <a:xfrm>
              <a:off x="0" y="0"/>
              <a:ext cx="1913586" cy="472435"/>
            </a:xfrm>
            <a:custGeom>
              <a:avLst/>
              <a:gdLst/>
              <a:ahLst/>
              <a:cxnLst/>
              <a:rect l="l" t="t" r="r" b="b"/>
              <a:pathLst>
                <a:path w="1913586" h="472435">
                  <a:moveTo>
                    <a:pt x="0" y="0"/>
                  </a:moveTo>
                  <a:lnTo>
                    <a:pt x="1913586" y="0"/>
                  </a:lnTo>
                  <a:lnTo>
                    <a:pt x="1913586" y="472435"/>
                  </a:lnTo>
                  <a:lnTo>
                    <a:pt x="0" y="472435"/>
                  </a:lnTo>
                  <a:close/>
                </a:path>
              </a:pathLst>
            </a:custGeom>
            <a:solidFill>
              <a:srgbClr val="FFFFFF"/>
            </a:solidFill>
          </p:spPr>
          <p:txBody>
            <a:bodyPr/>
            <a:lstStyle/>
            <a:p>
              <a:endParaRPr lang="en-US"/>
            </a:p>
          </p:txBody>
        </p:sp>
        <p:sp>
          <p:nvSpPr>
            <p:cNvPr id="8" name="TextBox 8"/>
            <p:cNvSpPr txBox="1"/>
            <p:nvPr/>
          </p:nvSpPr>
          <p:spPr>
            <a:xfrm>
              <a:off x="0" y="-66675"/>
              <a:ext cx="1913586" cy="539110"/>
            </a:xfrm>
            <a:prstGeom prst="rect">
              <a:avLst/>
            </a:prstGeom>
          </p:spPr>
          <p:txBody>
            <a:bodyPr lIns="254000" tIns="254000" rIns="254000" bIns="254000" rtlCol="0" anchor="ctr"/>
            <a:lstStyle/>
            <a:p>
              <a:pPr algn="l">
                <a:lnSpc>
                  <a:spcPts val="3379"/>
                </a:lnSpc>
              </a:pPr>
              <a:r>
                <a:rPr lang="en-US" sz="2599" dirty="0">
                  <a:solidFill>
                    <a:srgbClr val="365236"/>
                  </a:solidFill>
                  <a:latin typeface="Codec Pro Bold"/>
                </a:rPr>
                <a:t>No invalid entries were found. The high frequency of '999' illustrates a large proportion of new or uncontacted clients;</a:t>
              </a:r>
            </a:p>
            <a:p>
              <a:pPr algn="l">
                <a:lnSpc>
                  <a:spcPts val="3379"/>
                </a:lnSpc>
              </a:pPr>
              <a:r>
                <a:rPr lang="en-US" sz="2599" dirty="0">
                  <a:solidFill>
                    <a:srgbClr val="365236"/>
                  </a:solidFill>
                  <a:latin typeface="Codec Pro Bold"/>
                </a:rPr>
                <a:t>Values greater than 30 are considered noise points.</a:t>
              </a:r>
            </a:p>
          </p:txBody>
        </p:sp>
      </p:grpSp>
      <p:sp>
        <p:nvSpPr>
          <p:cNvPr id="9" name="TextBox 9"/>
          <p:cNvSpPr txBox="1"/>
          <p:nvPr/>
        </p:nvSpPr>
        <p:spPr>
          <a:xfrm>
            <a:off x="493434" y="7432380"/>
            <a:ext cx="5751953" cy="2605405"/>
          </a:xfrm>
          <a:prstGeom prst="rect">
            <a:avLst/>
          </a:prstGeom>
        </p:spPr>
        <p:txBody>
          <a:bodyPr lIns="0" tIns="0" rIns="0" bIns="0" rtlCol="0" anchor="t">
            <a:spAutoFit/>
          </a:bodyPr>
          <a:lstStyle/>
          <a:p>
            <a:pPr algn="l">
              <a:lnSpc>
                <a:spcPts val="3379"/>
              </a:lnSpc>
            </a:pPr>
            <a:r>
              <a:rPr lang="en-US" sz="2599" dirty="0">
                <a:solidFill>
                  <a:srgbClr val="FFFFFF"/>
                </a:solidFill>
                <a:latin typeface="Codec Pro"/>
              </a:rPr>
              <a:t>Client </a:t>
            </a:r>
            <a:r>
              <a:rPr lang="en-US" altLang="zh-CN" sz="2599" dirty="0">
                <a:solidFill>
                  <a:srgbClr val="FFFFFF"/>
                </a:solidFill>
                <a:latin typeface="Codec Pro"/>
              </a:rPr>
              <a:t>c</a:t>
            </a:r>
            <a:r>
              <a:rPr lang="en-US" sz="2599" dirty="0">
                <a:solidFill>
                  <a:srgbClr val="FFFFFF"/>
                </a:solidFill>
                <a:latin typeface="Codec Pro"/>
              </a:rPr>
              <a:t>ategories</a:t>
            </a:r>
          </a:p>
          <a:p>
            <a:pPr algn="l">
              <a:lnSpc>
                <a:spcPts val="3379"/>
              </a:lnSpc>
            </a:pPr>
            <a:r>
              <a:rPr lang="en-US" sz="2599" dirty="0">
                <a:solidFill>
                  <a:srgbClr val="FFFFFF"/>
                </a:solidFill>
                <a:latin typeface="Codec Pro"/>
              </a:rPr>
              <a:t>Never </a:t>
            </a:r>
            <a:r>
              <a:rPr lang="en-US" altLang="zh-CN" sz="2599" dirty="0">
                <a:solidFill>
                  <a:srgbClr val="FFFFFF"/>
                </a:solidFill>
                <a:latin typeface="Codec Pro"/>
              </a:rPr>
              <a:t>c</a:t>
            </a:r>
            <a:r>
              <a:rPr lang="en-US" sz="2599" dirty="0">
                <a:solidFill>
                  <a:srgbClr val="FFFFFF"/>
                </a:solidFill>
                <a:latin typeface="Codec Pro"/>
              </a:rPr>
              <a:t>ontacted </a:t>
            </a:r>
            <a:r>
              <a:rPr lang="en-US" altLang="zh-CN" sz="2599" dirty="0">
                <a:solidFill>
                  <a:srgbClr val="FFFFFF"/>
                </a:solidFill>
                <a:latin typeface="Codec Pro"/>
              </a:rPr>
              <a:t>p</a:t>
            </a:r>
            <a:r>
              <a:rPr lang="en-US" sz="2599" dirty="0">
                <a:solidFill>
                  <a:srgbClr val="FFFFFF"/>
                </a:solidFill>
                <a:latin typeface="Codec Pro"/>
              </a:rPr>
              <a:t>reviously: '</a:t>
            </a:r>
            <a:r>
              <a:rPr lang="en-US" sz="2599" dirty="0" err="1">
                <a:solidFill>
                  <a:srgbClr val="FFFFFF"/>
                </a:solidFill>
                <a:latin typeface="Codec Pro"/>
              </a:rPr>
              <a:t>pdays</a:t>
            </a:r>
            <a:r>
              <a:rPr lang="en-US" sz="2599" dirty="0">
                <a:solidFill>
                  <a:srgbClr val="FFFFFF"/>
                </a:solidFill>
                <a:latin typeface="Codec Pro"/>
              </a:rPr>
              <a:t> = 999’.</a:t>
            </a:r>
          </a:p>
          <a:p>
            <a:pPr algn="l">
              <a:lnSpc>
                <a:spcPts val="3379"/>
              </a:lnSpc>
            </a:pPr>
            <a:r>
              <a:rPr lang="en-US" altLang="zh-CN" sz="2599" dirty="0">
                <a:solidFill>
                  <a:srgbClr val="FFFFFF"/>
                </a:solidFill>
                <a:latin typeface="Codec Pro"/>
              </a:rPr>
              <a:t>c</a:t>
            </a:r>
            <a:r>
              <a:rPr lang="en-US" sz="2599" dirty="0">
                <a:solidFill>
                  <a:srgbClr val="FFFFFF"/>
                </a:solidFill>
                <a:latin typeface="Codec Pro"/>
              </a:rPr>
              <a:t>ontacted </a:t>
            </a:r>
            <a:r>
              <a:rPr lang="en-US" altLang="zh-CN" sz="2599" dirty="0">
                <a:solidFill>
                  <a:srgbClr val="FFFFFF"/>
                </a:solidFill>
                <a:latin typeface="Codec Pro"/>
              </a:rPr>
              <a:t>w</a:t>
            </a:r>
            <a:r>
              <a:rPr lang="en-US" sz="2599" dirty="0">
                <a:solidFill>
                  <a:srgbClr val="FFFFFF"/>
                </a:solidFill>
                <a:latin typeface="Codec Pro"/>
              </a:rPr>
              <a:t>ithin the </a:t>
            </a:r>
            <a:r>
              <a:rPr lang="en-US" altLang="zh-CN" sz="2599" dirty="0">
                <a:solidFill>
                  <a:srgbClr val="FFFFFF"/>
                </a:solidFill>
                <a:latin typeface="Codec Pro"/>
              </a:rPr>
              <a:t>l</a:t>
            </a:r>
            <a:r>
              <a:rPr lang="en-US" sz="2599" dirty="0">
                <a:solidFill>
                  <a:srgbClr val="FFFFFF"/>
                </a:solidFill>
                <a:latin typeface="Codec Pro"/>
              </a:rPr>
              <a:t>ast </a:t>
            </a:r>
            <a:r>
              <a:rPr lang="en-US" altLang="zh-CN" sz="2599" dirty="0">
                <a:solidFill>
                  <a:srgbClr val="FFFFFF"/>
                </a:solidFill>
                <a:latin typeface="Codec Pro"/>
              </a:rPr>
              <a:t>m</a:t>
            </a:r>
            <a:r>
              <a:rPr lang="en-US" sz="2599" dirty="0">
                <a:solidFill>
                  <a:srgbClr val="FFFFFF"/>
                </a:solidFill>
                <a:latin typeface="Codec Pro"/>
              </a:rPr>
              <a:t>onth: </a:t>
            </a:r>
            <a:r>
              <a:rPr lang="en-US" altLang="zh-CN" sz="2599" dirty="0">
                <a:solidFill>
                  <a:srgbClr val="FFFFFF"/>
                </a:solidFill>
                <a:latin typeface="Codec Pro"/>
              </a:rPr>
              <a:t>i</a:t>
            </a:r>
            <a:r>
              <a:rPr lang="en-US" sz="2599" dirty="0">
                <a:solidFill>
                  <a:srgbClr val="FFFFFF"/>
                </a:solidFill>
                <a:latin typeface="Codec Pro"/>
              </a:rPr>
              <a:t>ndicated by '</a:t>
            </a:r>
            <a:r>
              <a:rPr lang="en-US" sz="2599" dirty="0" err="1">
                <a:solidFill>
                  <a:srgbClr val="FFFFFF"/>
                </a:solidFill>
                <a:latin typeface="Codec Pro"/>
              </a:rPr>
              <a:t>pdays</a:t>
            </a:r>
            <a:r>
              <a:rPr lang="en-US" sz="2599" dirty="0">
                <a:solidFill>
                  <a:srgbClr val="FFFFFF"/>
                </a:solidFill>
                <a:latin typeface="Codec Pro"/>
              </a:rPr>
              <a:t> &lt; 30'. </a:t>
            </a:r>
          </a:p>
          <a:p>
            <a:pPr marL="0" lvl="0" indent="0" algn="l">
              <a:lnSpc>
                <a:spcPts val="3379"/>
              </a:lnSpc>
              <a:spcBef>
                <a:spcPct val="0"/>
              </a:spcBef>
            </a:pPr>
            <a:endParaRPr lang="en-US" sz="2599" dirty="0">
              <a:solidFill>
                <a:srgbClr val="FFFFFF"/>
              </a:solidFill>
              <a:latin typeface="Codec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738822" cy="10287000"/>
          </a:xfrm>
          <a:prstGeom prst="rect">
            <a:avLst/>
          </a:prstGeom>
          <a:solidFill>
            <a:srgbClr val="7C987C"/>
          </a:solidFill>
        </p:spPr>
        <p:txBody>
          <a:bodyPr/>
          <a:lstStyle/>
          <a:p>
            <a:endParaRPr lang="en-US"/>
          </a:p>
        </p:txBody>
      </p:sp>
      <p:sp>
        <p:nvSpPr>
          <p:cNvPr id="3" name="TextBox 3"/>
          <p:cNvSpPr txBox="1"/>
          <p:nvPr/>
        </p:nvSpPr>
        <p:spPr>
          <a:xfrm>
            <a:off x="1028700" y="533400"/>
            <a:ext cx="5886132" cy="3314700"/>
          </a:xfrm>
          <a:prstGeom prst="rect">
            <a:avLst/>
          </a:prstGeom>
        </p:spPr>
        <p:txBody>
          <a:bodyPr lIns="0" tIns="0" rIns="0" bIns="0" rtlCol="0" anchor="t">
            <a:spAutoFit/>
          </a:bodyPr>
          <a:lstStyle/>
          <a:p>
            <a:pPr algn="l">
              <a:lnSpc>
                <a:spcPts val="8400"/>
              </a:lnSpc>
            </a:pPr>
            <a:r>
              <a:rPr lang="en-US" sz="7000">
                <a:solidFill>
                  <a:srgbClr val="FFFFFF"/>
                </a:solidFill>
                <a:latin typeface="Codec Pro"/>
              </a:rPr>
              <a:t>Attributes analysis </a:t>
            </a:r>
          </a:p>
          <a:p>
            <a:pPr algn="l">
              <a:lnSpc>
                <a:spcPts val="8400"/>
              </a:lnSpc>
            </a:pPr>
            <a:r>
              <a:rPr lang="en-US" sz="7000">
                <a:solidFill>
                  <a:srgbClr val="FFFFFF"/>
                </a:solidFill>
                <a:latin typeface="Codec Pro"/>
              </a:rPr>
              <a:t>- previous</a:t>
            </a:r>
          </a:p>
        </p:txBody>
      </p:sp>
      <p:grpSp>
        <p:nvGrpSpPr>
          <p:cNvPr id="4" name="Group 4"/>
          <p:cNvGrpSpPr/>
          <p:nvPr/>
        </p:nvGrpSpPr>
        <p:grpSpPr>
          <a:xfrm>
            <a:off x="7204182" y="7356519"/>
            <a:ext cx="10893591" cy="2667081"/>
            <a:chOff x="0" y="-53208"/>
            <a:chExt cx="2233099" cy="599324"/>
          </a:xfrm>
        </p:grpSpPr>
        <p:sp>
          <p:nvSpPr>
            <p:cNvPr id="5" name="Freeform 5"/>
            <p:cNvSpPr/>
            <p:nvPr/>
          </p:nvSpPr>
          <p:spPr>
            <a:xfrm>
              <a:off x="0" y="0"/>
              <a:ext cx="2141208" cy="546116"/>
            </a:xfrm>
            <a:custGeom>
              <a:avLst/>
              <a:gdLst/>
              <a:ahLst/>
              <a:cxnLst/>
              <a:rect l="l" t="t" r="r" b="b"/>
              <a:pathLst>
                <a:path w="2141208" h="546116">
                  <a:moveTo>
                    <a:pt x="0" y="0"/>
                  </a:moveTo>
                  <a:lnTo>
                    <a:pt x="2141208" y="0"/>
                  </a:lnTo>
                  <a:lnTo>
                    <a:pt x="2141208" y="546116"/>
                  </a:lnTo>
                  <a:lnTo>
                    <a:pt x="0" y="546116"/>
                  </a:lnTo>
                  <a:close/>
                </a:path>
              </a:pathLst>
            </a:custGeom>
            <a:solidFill>
              <a:srgbClr val="FFFFFF"/>
            </a:solidFill>
          </p:spPr>
          <p:txBody>
            <a:bodyPr/>
            <a:lstStyle/>
            <a:p>
              <a:endParaRPr lang="en-US"/>
            </a:p>
          </p:txBody>
        </p:sp>
        <p:sp>
          <p:nvSpPr>
            <p:cNvPr id="6" name="TextBox 6"/>
            <p:cNvSpPr txBox="1"/>
            <p:nvPr/>
          </p:nvSpPr>
          <p:spPr>
            <a:xfrm>
              <a:off x="0" y="-53208"/>
              <a:ext cx="2233099" cy="546116"/>
            </a:xfrm>
            <a:prstGeom prst="rect">
              <a:avLst/>
            </a:prstGeom>
          </p:spPr>
          <p:txBody>
            <a:bodyPr lIns="254000" tIns="254000" rIns="254000" bIns="254000" rtlCol="0" anchor="ctr"/>
            <a:lstStyle/>
            <a:p>
              <a:pPr algn="l">
                <a:lnSpc>
                  <a:spcPts val="3379"/>
                </a:lnSpc>
              </a:pPr>
              <a:r>
                <a:rPr lang="en-US" sz="2599" dirty="0">
                  <a:solidFill>
                    <a:srgbClr val="365236"/>
                  </a:solidFill>
                  <a:latin typeface="Codec Pro Bold"/>
                </a:rPr>
                <a:t>The histogram peaks at zero, suggesting that most clients are first-time contacts.</a:t>
              </a:r>
              <a:r>
                <a:rPr lang="zh-CN" altLang="en-US" sz="2599" dirty="0">
                  <a:solidFill>
                    <a:srgbClr val="365236"/>
                  </a:solidFill>
                  <a:latin typeface="Codec Pro Bold"/>
                </a:rPr>
                <a:t> </a:t>
              </a:r>
              <a:r>
                <a:rPr lang="en-US" sz="2599" dirty="0">
                  <a:solidFill>
                    <a:srgbClr val="365236"/>
                  </a:solidFill>
                  <a:latin typeface="Codec Pro Bold"/>
                </a:rPr>
                <a:t>There are no signs of erroneous data entries or outliers; the frequency of 'previous' contacts appears legitimate.</a:t>
              </a:r>
            </a:p>
          </p:txBody>
        </p:sp>
      </p:grpSp>
      <p:sp>
        <p:nvSpPr>
          <p:cNvPr id="7" name="Freeform 7" descr="A graph of a bar graph  Description automatically generated"/>
          <p:cNvSpPr/>
          <p:nvPr/>
        </p:nvSpPr>
        <p:spPr>
          <a:xfrm>
            <a:off x="8305800" y="105926"/>
            <a:ext cx="7345714" cy="7250595"/>
          </a:xfrm>
          <a:custGeom>
            <a:avLst/>
            <a:gdLst/>
            <a:ahLst/>
            <a:cxnLst/>
            <a:rect l="l" t="t" r="r" b="b"/>
            <a:pathLst>
              <a:path w="7655409" h="8284619">
                <a:moveTo>
                  <a:pt x="0" y="0"/>
                </a:moveTo>
                <a:lnTo>
                  <a:pt x="7655409" y="0"/>
                </a:lnTo>
                <a:lnTo>
                  <a:pt x="7655409" y="8284620"/>
                </a:lnTo>
                <a:lnTo>
                  <a:pt x="0" y="8284620"/>
                </a:lnTo>
                <a:lnTo>
                  <a:pt x="0" y="0"/>
                </a:lnTo>
                <a:close/>
              </a:path>
            </a:pathLst>
          </a:custGeom>
          <a:blipFill>
            <a:blip r:embed="rId3"/>
            <a:stretch>
              <a:fillRect t="-87" b="-87"/>
            </a:stretch>
          </a:blipFill>
        </p:spPr>
        <p:txBody>
          <a:bodyPr/>
          <a:lstStyle/>
          <a:p>
            <a:endParaRPr lang="en-US"/>
          </a:p>
        </p:txBody>
      </p:sp>
      <p:sp>
        <p:nvSpPr>
          <p:cNvPr id="8" name="TextBox 8"/>
          <p:cNvSpPr txBox="1"/>
          <p:nvPr/>
        </p:nvSpPr>
        <p:spPr>
          <a:xfrm>
            <a:off x="493434" y="6122441"/>
            <a:ext cx="5751953" cy="890905"/>
          </a:xfrm>
          <a:prstGeom prst="rect">
            <a:avLst/>
          </a:prstGeom>
        </p:spPr>
        <p:txBody>
          <a:bodyPr lIns="0" tIns="0" rIns="0" bIns="0" rtlCol="0" anchor="t">
            <a:spAutoFit/>
          </a:bodyPr>
          <a:lstStyle/>
          <a:p>
            <a:pPr marL="0" lvl="0" indent="0" algn="l">
              <a:lnSpc>
                <a:spcPts val="3379"/>
              </a:lnSpc>
              <a:spcBef>
                <a:spcPct val="0"/>
              </a:spcBef>
            </a:pPr>
            <a:r>
              <a:rPr lang="en-US" sz="2599">
                <a:solidFill>
                  <a:srgbClr val="FFFFFF"/>
                </a:solidFill>
                <a:latin typeface="Codec Pro"/>
              </a:rPr>
              <a:t>Represents prior contact before the current campaign.</a:t>
            </a:r>
          </a:p>
        </p:txBody>
      </p:sp>
      <p:sp>
        <p:nvSpPr>
          <p:cNvPr id="9" name="TextBox 9"/>
          <p:cNvSpPr txBox="1"/>
          <p:nvPr/>
        </p:nvSpPr>
        <p:spPr>
          <a:xfrm>
            <a:off x="493434" y="7681595"/>
            <a:ext cx="5751953" cy="2605405"/>
          </a:xfrm>
          <a:prstGeom prst="rect">
            <a:avLst/>
          </a:prstGeom>
        </p:spPr>
        <p:txBody>
          <a:bodyPr lIns="0" tIns="0" rIns="0" bIns="0" rtlCol="0" anchor="t">
            <a:spAutoFit/>
          </a:bodyPr>
          <a:lstStyle/>
          <a:p>
            <a:pPr algn="l">
              <a:lnSpc>
                <a:spcPts val="3379"/>
              </a:lnSpc>
            </a:pPr>
            <a:r>
              <a:rPr lang="en-US" sz="2599">
                <a:solidFill>
                  <a:srgbClr val="FFFFFF"/>
                </a:solidFill>
                <a:latin typeface="Codec Pro"/>
              </a:rPr>
              <a:t>Frequency of Prior Contacts</a:t>
            </a:r>
          </a:p>
          <a:p>
            <a:pPr algn="l">
              <a:lnSpc>
                <a:spcPts val="3379"/>
              </a:lnSpc>
            </a:pPr>
            <a:r>
              <a:rPr lang="en-US" sz="2599">
                <a:solidFill>
                  <a:srgbClr val="FFFFFF"/>
                </a:solidFill>
                <a:latin typeface="Codec Pro"/>
              </a:rPr>
              <a:t>Majority: Most clients had no prior contact </a:t>
            </a:r>
          </a:p>
          <a:p>
            <a:pPr algn="l">
              <a:lnSpc>
                <a:spcPts val="3379"/>
              </a:lnSpc>
            </a:pPr>
            <a:r>
              <a:rPr lang="en-US" sz="2599">
                <a:solidFill>
                  <a:srgbClr val="FFFFFF"/>
                </a:solidFill>
                <a:latin typeface="Codec Pro"/>
              </a:rPr>
              <a:t>Minority: A smaller number of clients were contacted 1 to 4 times</a:t>
            </a:r>
          </a:p>
          <a:p>
            <a:pPr marL="0" lvl="0" indent="0" algn="l">
              <a:lnSpc>
                <a:spcPts val="3379"/>
              </a:lnSpc>
              <a:spcBef>
                <a:spcPct val="0"/>
              </a:spcBef>
            </a:pPr>
            <a:endParaRPr lang="en-US" sz="2599">
              <a:solidFill>
                <a:srgbClr val="FFFFFF"/>
              </a:solidFill>
              <a:latin typeface="Codec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738822" cy="10287000"/>
          </a:xfrm>
          <a:prstGeom prst="rect">
            <a:avLst/>
          </a:prstGeom>
          <a:solidFill>
            <a:srgbClr val="7C987C"/>
          </a:solidFill>
        </p:spPr>
        <p:txBody>
          <a:bodyPr/>
          <a:lstStyle/>
          <a:p>
            <a:endParaRPr lang="en-US"/>
          </a:p>
        </p:txBody>
      </p:sp>
      <p:sp>
        <p:nvSpPr>
          <p:cNvPr id="3" name="TextBox 3"/>
          <p:cNvSpPr txBox="1"/>
          <p:nvPr/>
        </p:nvSpPr>
        <p:spPr>
          <a:xfrm>
            <a:off x="748749" y="353374"/>
            <a:ext cx="5980682" cy="3314700"/>
          </a:xfrm>
          <a:prstGeom prst="rect">
            <a:avLst/>
          </a:prstGeom>
        </p:spPr>
        <p:txBody>
          <a:bodyPr lIns="0" tIns="0" rIns="0" bIns="0" rtlCol="0" anchor="t">
            <a:spAutoFit/>
          </a:bodyPr>
          <a:lstStyle/>
          <a:p>
            <a:pPr algn="l">
              <a:lnSpc>
                <a:spcPts val="8400"/>
              </a:lnSpc>
            </a:pPr>
            <a:r>
              <a:rPr lang="en-US" sz="7000" dirty="0">
                <a:solidFill>
                  <a:srgbClr val="FFFFFF"/>
                </a:solidFill>
                <a:latin typeface="Codec Pro"/>
              </a:rPr>
              <a:t>Attributes analysis </a:t>
            </a:r>
          </a:p>
          <a:p>
            <a:pPr algn="l">
              <a:lnSpc>
                <a:spcPts val="8400"/>
              </a:lnSpc>
            </a:pPr>
            <a:r>
              <a:rPr lang="en-US" sz="7000" dirty="0">
                <a:solidFill>
                  <a:srgbClr val="FFFFFF"/>
                </a:solidFill>
                <a:latin typeface="Codec Pro"/>
              </a:rPr>
              <a:t>- </a:t>
            </a:r>
            <a:r>
              <a:rPr lang="en-US" altLang="zh-CN" sz="7000" dirty="0">
                <a:solidFill>
                  <a:srgbClr val="FFFFFF"/>
                </a:solidFill>
                <a:latin typeface="Codec Pro"/>
              </a:rPr>
              <a:t>c</a:t>
            </a:r>
            <a:r>
              <a:rPr lang="en-US" sz="7000" dirty="0">
                <a:solidFill>
                  <a:srgbClr val="FFFFFF"/>
                </a:solidFill>
                <a:latin typeface="Codec Pro"/>
              </a:rPr>
              <a:t>orrelation</a:t>
            </a:r>
          </a:p>
        </p:txBody>
      </p:sp>
      <p:grpSp>
        <p:nvGrpSpPr>
          <p:cNvPr id="4" name="Group 4"/>
          <p:cNvGrpSpPr/>
          <p:nvPr/>
        </p:nvGrpSpPr>
        <p:grpSpPr>
          <a:xfrm>
            <a:off x="7543800" y="7341055"/>
            <a:ext cx="10591800" cy="2755445"/>
            <a:chOff x="0" y="-22632"/>
            <a:chExt cx="2076187" cy="593576"/>
          </a:xfrm>
        </p:grpSpPr>
        <p:sp>
          <p:nvSpPr>
            <p:cNvPr id="5" name="Freeform 5"/>
            <p:cNvSpPr/>
            <p:nvPr/>
          </p:nvSpPr>
          <p:spPr>
            <a:xfrm>
              <a:off x="0" y="0"/>
              <a:ext cx="2072921" cy="526901"/>
            </a:xfrm>
            <a:custGeom>
              <a:avLst/>
              <a:gdLst/>
              <a:ahLst/>
              <a:cxnLst/>
              <a:rect l="l" t="t" r="r" b="b"/>
              <a:pathLst>
                <a:path w="2072921" h="526901">
                  <a:moveTo>
                    <a:pt x="0" y="0"/>
                  </a:moveTo>
                  <a:lnTo>
                    <a:pt x="2072921" y="0"/>
                  </a:lnTo>
                  <a:lnTo>
                    <a:pt x="2072921" y="526901"/>
                  </a:lnTo>
                  <a:lnTo>
                    <a:pt x="0" y="526901"/>
                  </a:lnTo>
                  <a:close/>
                </a:path>
              </a:pathLst>
            </a:custGeom>
            <a:solidFill>
              <a:srgbClr val="FFFFFF"/>
            </a:solidFill>
          </p:spPr>
          <p:txBody>
            <a:bodyPr/>
            <a:lstStyle/>
            <a:p>
              <a:endParaRPr lang="en-US"/>
            </a:p>
          </p:txBody>
        </p:sp>
        <p:sp>
          <p:nvSpPr>
            <p:cNvPr id="6" name="TextBox 6"/>
            <p:cNvSpPr txBox="1"/>
            <p:nvPr/>
          </p:nvSpPr>
          <p:spPr>
            <a:xfrm>
              <a:off x="3266" y="-22632"/>
              <a:ext cx="2072921" cy="593576"/>
            </a:xfrm>
            <a:prstGeom prst="rect">
              <a:avLst/>
            </a:prstGeom>
          </p:spPr>
          <p:txBody>
            <a:bodyPr lIns="254000" tIns="254000" rIns="254000" bIns="254000" rtlCol="0" anchor="ctr"/>
            <a:lstStyle/>
            <a:p>
              <a:pPr algn="l">
                <a:lnSpc>
                  <a:spcPts val="3379"/>
                </a:lnSpc>
              </a:pPr>
              <a:r>
                <a:rPr lang="en-US" sz="2599" dirty="0">
                  <a:solidFill>
                    <a:srgbClr val="365236"/>
                  </a:solidFill>
                  <a:latin typeface="Codec Pro Bold"/>
                </a:rPr>
                <a:t>Color Shades Indicating Correlation Strength: In this heatmap, No. 15 represents the target value. It exhibits a strong linear relationship with the following variables:</a:t>
              </a:r>
            </a:p>
          </p:txBody>
        </p:sp>
      </p:grpSp>
      <p:sp>
        <p:nvSpPr>
          <p:cNvPr id="7" name="Freeform 7"/>
          <p:cNvSpPr/>
          <p:nvPr/>
        </p:nvSpPr>
        <p:spPr>
          <a:xfrm>
            <a:off x="7916555" y="467674"/>
            <a:ext cx="8161646" cy="6905323"/>
          </a:xfrm>
          <a:custGeom>
            <a:avLst/>
            <a:gdLst/>
            <a:ahLst/>
            <a:cxnLst/>
            <a:rect l="l" t="t" r="r" b="b"/>
            <a:pathLst>
              <a:path w="8349187" h="7133221">
                <a:moveTo>
                  <a:pt x="0" y="0"/>
                </a:moveTo>
                <a:lnTo>
                  <a:pt x="8349187" y="0"/>
                </a:lnTo>
                <a:lnTo>
                  <a:pt x="8349187" y="7133221"/>
                </a:lnTo>
                <a:lnTo>
                  <a:pt x="0" y="7133221"/>
                </a:lnTo>
                <a:lnTo>
                  <a:pt x="0" y="0"/>
                </a:lnTo>
                <a:close/>
              </a:path>
            </a:pathLst>
          </a:custGeom>
          <a:blipFill>
            <a:blip r:embed="rId2"/>
            <a:stretch>
              <a:fillRect l="-6666" r="-9118" b="-1269"/>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991600" y="0"/>
            <a:ext cx="9296400" cy="10287000"/>
          </a:xfrm>
          <a:prstGeom prst="rect">
            <a:avLst/>
          </a:prstGeom>
          <a:solidFill>
            <a:srgbClr val="7C987C"/>
          </a:solidFill>
        </p:spPr>
        <p:txBody>
          <a:bodyPr/>
          <a:lstStyle/>
          <a:p>
            <a:endParaRPr lang="en-US"/>
          </a:p>
        </p:txBody>
      </p:sp>
      <p:sp>
        <p:nvSpPr>
          <p:cNvPr id="3" name="Freeform 3"/>
          <p:cNvSpPr/>
          <p:nvPr/>
        </p:nvSpPr>
        <p:spPr>
          <a:xfrm>
            <a:off x="56601" y="2560296"/>
            <a:ext cx="8483127" cy="7442564"/>
          </a:xfrm>
          <a:custGeom>
            <a:avLst/>
            <a:gdLst/>
            <a:ahLst/>
            <a:cxnLst/>
            <a:rect l="l" t="t" r="r" b="b"/>
            <a:pathLst>
              <a:path w="8483127" h="7442564">
                <a:moveTo>
                  <a:pt x="0" y="0"/>
                </a:moveTo>
                <a:lnTo>
                  <a:pt x="8483127" y="0"/>
                </a:lnTo>
                <a:lnTo>
                  <a:pt x="8483127" y="7442564"/>
                </a:lnTo>
                <a:lnTo>
                  <a:pt x="0" y="7442564"/>
                </a:lnTo>
                <a:lnTo>
                  <a:pt x="0" y="0"/>
                </a:lnTo>
                <a:close/>
              </a:path>
            </a:pathLst>
          </a:custGeom>
          <a:blipFill>
            <a:blip r:embed="rId3"/>
            <a:stretch>
              <a:fillRect l="-7461" r="-9946"/>
            </a:stretch>
          </a:blip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331393391"/>
              </p:ext>
            </p:extLst>
          </p:nvPr>
        </p:nvGraphicFramePr>
        <p:xfrm>
          <a:off x="10515600" y="495300"/>
          <a:ext cx="5930952" cy="9342151"/>
        </p:xfrm>
        <a:graphic>
          <a:graphicData uri="http://schemas.openxmlformats.org/drawingml/2006/table">
            <a:tbl>
              <a:tblPr/>
              <a:tblGrid>
                <a:gridCol w="2057672">
                  <a:extLst>
                    <a:ext uri="{9D8B030D-6E8A-4147-A177-3AD203B41FA5}">
                      <a16:colId xmlns:a16="http://schemas.microsoft.com/office/drawing/2014/main" val="20000"/>
                    </a:ext>
                  </a:extLst>
                </a:gridCol>
                <a:gridCol w="3873280">
                  <a:extLst>
                    <a:ext uri="{9D8B030D-6E8A-4147-A177-3AD203B41FA5}">
                      <a16:colId xmlns:a16="http://schemas.microsoft.com/office/drawing/2014/main" val="20001"/>
                    </a:ext>
                  </a:extLst>
                </a:gridCol>
              </a:tblGrid>
              <a:tr h="961464">
                <a:tc>
                  <a:txBody>
                    <a:bodyPr/>
                    <a:lstStyle/>
                    <a:p>
                      <a:pPr algn="ctr">
                        <a:lnSpc>
                          <a:spcPts val="3240"/>
                        </a:lnSpc>
                        <a:defRPr/>
                      </a:pPr>
                      <a:r>
                        <a:rPr lang="en-US" sz="2700">
                          <a:solidFill>
                            <a:srgbClr val="FEFEFE"/>
                          </a:solidFill>
                          <a:latin typeface="Codec Pro"/>
                        </a:rPr>
                        <a:t>Variable Number</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365236"/>
                    </a:solidFill>
                  </a:tcPr>
                </a:tc>
                <a:tc>
                  <a:txBody>
                    <a:bodyPr/>
                    <a:lstStyle/>
                    <a:p>
                      <a:pPr algn="ctr">
                        <a:lnSpc>
                          <a:spcPts val="3240"/>
                        </a:lnSpc>
                        <a:defRPr/>
                      </a:pPr>
                      <a:r>
                        <a:rPr lang="en-US" sz="2700">
                          <a:solidFill>
                            <a:srgbClr val="FEFEFE"/>
                          </a:solidFill>
                          <a:latin typeface="Codec Pro"/>
                        </a:rPr>
                        <a:t>Variable Name</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30694">
                <a:tc>
                  <a:txBody>
                    <a:bodyPr/>
                    <a:lstStyle/>
                    <a:p>
                      <a:pPr algn="ctr">
                        <a:lnSpc>
                          <a:spcPts val="3119"/>
                        </a:lnSpc>
                        <a:defRPr/>
                      </a:pPr>
                      <a:r>
                        <a:rPr lang="en-US" sz="2599">
                          <a:solidFill>
                            <a:srgbClr val="FEFEFE"/>
                          </a:solidFill>
                          <a:latin typeface="Codec Pro"/>
                        </a:rPr>
                        <a:t>9</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7ABCF1"/>
                    </a:solidFill>
                  </a:tcPr>
                </a:tc>
                <a:tc>
                  <a:txBody>
                    <a:bodyPr/>
                    <a:lstStyle/>
                    <a:p>
                      <a:pPr algn="ctr">
                        <a:lnSpc>
                          <a:spcPts val="3119"/>
                        </a:lnSpc>
                        <a:defRPr/>
                      </a:pPr>
                      <a:r>
                        <a:rPr lang="en-US" sz="2599">
                          <a:solidFill>
                            <a:srgbClr val="FEFEFE"/>
                          </a:solidFill>
                          <a:latin typeface="Codec Pro"/>
                        </a:rPr>
                        <a:t>Previous</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1"/>
                  </a:ext>
                </a:extLst>
              </a:tr>
              <a:tr h="1030694">
                <a:tc>
                  <a:txBody>
                    <a:bodyPr/>
                    <a:lstStyle/>
                    <a:p>
                      <a:pPr algn="ctr">
                        <a:lnSpc>
                          <a:spcPts val="3119"/>
                        </a:lnSpc>
                        <a:defRPr/>
                      </a:pPr>
                      <a:r>
                        <a:rPr lang="en-US" sz="2599">
                          <a:solidFill>
                            <a:srgbClr val="FEFEFE"/>
                          </a:solidFill>
                          <a:latin typeface="Codec Pro"/>
                        </a:rPr>
                        <a:t>10</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emp.var.rate</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2"/>
                  </a:ext>
                </a:extLst>
              </a:tr>
              <a:tr h="1030694">
                <a:tc>
                  <a:txBody>
                    <a:bodyPr/>
                    <a:lstStyle/>
                    <a:p>
                      <a:pPr algn="ctr">
                        <a:lnSpc>
                          <a:spcPts val="3119"/>
                        </a:lnSpc>
                        <a:defRPr/>
                      </a:pPr>
                      <a:r>
                        <a:rPr lang="en-US" sz="2599">
                          <a:solidFill>
                            <a:srgbClr val="FEFEFE"/>
                          </a:solidFill>
                          <a:latin typeface="Codec Pro"/>
                        </a:rPr>
                        <a:t>11</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cons.price.idx</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3"/>
                  </a:ext>
                </a:extLst>
              </a:tr>
              <a:tr h="1030694">
                <a:tc>
                  <a:txBody>
                    <a:bodyPr/>
                    <a:lstStyle/>
                    <a:p>
                      <a:pPr algn="ctr">
                        <a:lnSpc>
                          <a:spcPts val="3119"/>
                        </a:lnSpc>
                        <a:defRPr/>
                      </a:pPr>
                      <a:r>
                        <a:rPr lang="en-US" sz="2599" dirty="0">
                          <a:solidFill>
                            <a:srgbClr val="FEFEFE"/>
                          </a:solidFill>
                          <a:latin typeface="Codec Pro"/>
                        </a:rPr>
                        <a:t>13</a:t>
                      </a:r>
                      <a:endParaRPr lang="en-US" sz="1100" dirty="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euribor3m</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4"/>
                  </a:ext>
                </a:extLst>
              </a:tr>
              <a:tr h="1030694">
                <a:tc>
                  <a:txBody>
                    <a:bodyPr/>
                    <a:lstStyle/>
                    <a:p>
                      <a:pPr algn="ctr">
                        <a:lnSpc>
                          <a:spcPts val="3119"/>
                        </a:lnSpc>
                        <a:defRPr/>
                      </a:pPr>
                      <a:r>
                        <a:rPr lang="en-US" sz="2599">
                          <a:solidFill>
                            <a:srgbClr val="FEFEFE"/>
                          </a:solidFill>
                          <a:latin typeface="Codec Pro"/>
                        </a:rPr>
                        <a:t>14</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nr.employed</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5"/>
                  </a:ext>
                </a:extLst>
              </a:tr>
              <a:tr h="1030694">
                <a:tc>
                  <a:txBody>
                    <a:bodyPr/>
                    <a:lstStyle/>
                    <a:p>
                      <a:pPr algn="ctr">
                        <a:lnSpc>
                          <a:spcPts val="3119"/>
                        </a:lnSpc>
                        <a:defRPr/>
                      </a:pPr>
                      <a:r>
                        <a:rPr lang="en-US" sz="2599">
                          <a:solidFill>
                            <a:srgbClr val="FEFEFE"/>
                          </a:solidFill>
                          <a:latin typeface="Codec Pro"/>
                        </a:rPr>
                        <a:t>36</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FFA255"/>
                    </a:solidFill>
                  </a:tcPr>
                </a:tc>
                <a:tc>
                  <a:txBody>
                    <a:bodyPr/>
                    <a:lstStyle/>
                    <a:p>
                      <a:pPr algn="ctr">
                        <a:lnSpc>
                          <a:spcPts val="3119"/>
                        </a:lnSpc>
                        <a:defRPr/>
                      </a:pPr>
                      <a:r>
                        <a:rPr lang="en-US" sz="2599">
                          <a:solidFill>
                            <a:srgbClr val="FEFEFE"/>
                          </a:solidFill>
                          <a:latin typeface="Codec Pro"/>
                        </a:rPr>
                        <a:t>poutcomenonexistent</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6"/>
                  </a:ext>
                </a:extLst>
              </a:tr>
              <a:tr h="1030694">
                <a:tc>
                  <a:txBody>
                    <a:bodyPr/>
                    <a:lstStyle/>
                    <a:p>
                      <a:pPr algn="ctr">
                        <a:lnSpc>
                          <a:spcPts val="3119"/>
                        </a:lnSpc>
                        <a:defRPr/>
                      </a:pPr>
                      <a:r>
                        <a:rPr lang="en-US" sz="2599">
                          <a:solidFill>
                            <a:srgbClr val="FEFEFE"/>
                          </a:solidFill>
                          <a:latin typeface="Codec Pro"/>
                        </a:rPr>
                        <a:t>37</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7ABCF1"/>
                    </a:solidFill>
                  </a:tcPr>
                </a:tc>
                <a:tc>
                  <a:txBody>
                    <a:bodyPr/>
                    <a:lstStyle/>
                    <a:p>
                      <a:pPr algn="ctr">
                        <a:lnSpc>
                          <a:spcPts val="3119"/>
                        </a:lnSpc>
                        <a:defRPr/>
                      </a:pPr>
                      <a:r>
                        <a:rPr lang="en-US" sz="2599">
                          <a:solidFill>
                            <a:srgbClr val="FEFEFE"/>
                          </a:solidFill>
                          <a:latin typeface="Codec Pro"/>
                        </a:rPr>
                        <a:t>poutcomesuccess</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7"/>
                  </a:ext>
                </a:extLst>
              </a:tr>
              <a:tr h="1131613">
                <a:tc>
                  <a:txBody>
                    <a:bodyPr/>
                    <a:lstStyle/>
                    <a:p>
                      <a:pPr algn="ctr">
                        <a:lnSpc>
                          <a:spcPts val="3119"/>
                        </a:lnSpc>
                        <a:defRPr/>
                      </a:pPr>
                      <a:r>
                        <a:rPr lang="en-US" sz="2599">
                          <a:solidFill>
                            <a:srgbClr val="FEFEFE"/>
                          </a:solidFill>
                          <a:latin typeface="Codec Pro"/>
                        </a:rPr>
                        <a:t>38</a:t>
                      </a:r>
                      <a:endParaRPr lang="en-US" sz="110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solidFill>
                      <a:srgbClr val="7ABCF1"/>
                    </a:solidFill>
                  </a:tcPr>
                </a:tc>
                <a:tc>
                  <a:txBody>
                    <a:bodyPr/>
                    <a:lstStyle/>
                    <a:p>
                      <a:pPr algn="ctr">
                        <a:lnSpc>
                          <a:spcPts val="3119"/>
                        </a:lnSpc>
                        <a:defRPr/>
                      </a:pPr>
                      <a:r>
                        <a:rPr lang="en-US" sz="2599" dirty="0" err="1">
                          <a:solidFill>
                            <a:srgbClr val="FEFEFE"/>
                          </a:solidFill>
                          <a:latin typeface="Codec Pro"/>
                        </a:rPr>
                        <a:t>previous_contacted</a:t>
                      </a:r>
                      <a:endParaRPr lang="en-US" sz="1100" dirty="0"/>
                    </a:p>
                  </a:txBody>
                  <a:tcPr marT="91440" marB="91440" anchor="ctr">
                    <a:lnL w="9525" cap="flat" cmpd="sng" algn="ctr">
                      <a:solidFill>
                        <a:srgbClr val="365236"/>
                      </a:solidFill>
                      <a:prstDash val="solid"/>
                      <a:round/>
                      <a:headEnd type="none" w="med" len="med"/>
                      <a:tailEnd type="none" w="med" len="med"/>
                    </a:lnL>
                    <a:lnR w="9525" cap="flat" cmpd="sng" algn="ctr">
                      <a:solidFill>
                        <a:srgbClr val="365236"/>
                      </a:solidFill>
                      <a:prstDash val="solid"/>
                      <a:round/>
                      <a:headEnd type="none" w="med" len="med"/>
                      <a:tailEnd type="none" w="med" len="med"/>
                    </a:lnR>
                    <a:lnT w="9525" cap="flat" cmpd="sng" algn="ctr">
                      <a:solidFill>
                        <a:srgbClr val="365236"/>
                      </a:solidFill>
                      <a:prstDash val="solid"/>
                      <a:round/>
                      <a:headEnd type="none" w="med" len="med"/>
                      <a:tailEnd type="none" w="med" len="med"/>
                    </a:lnT>
                    <a:lnB w="9525" cap="flat" cmpd="sng" algn="ctr">
                      <a:solidFill>
                        <a:srgbClr val="365236"/>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TextBox 5"/>
          <p:cNvSpPr txBox="1"/>
          <p:nvPr/>
        </p:nvSpPr>
        <p:spPr>
          <a:xfrm>
            <a:off x="357716" y="55316"/>
            <a:ext cx="7880897" cy="2247900"/>
          </a:xfrm>
          <a:prstGeom prst="rect">
            <a:avLst/>
          </a:prstGeom>
        </p:spPr>
        <p:txBody>
          <a:bodyPr lIns="0" tIns="0" rIns="0" bIns="0" rtlCol="0" anchor="t">
            <a:spAutoFit/>
          </a:bodyPr>
          <a:lstStyle/>
          <a:p>
            <a:pPr algn="l">
              <a:lnSpc>
                <a:spcPts val="8400"/>
              </a:lnSpc>
            </a:pPr>
            <a:r>
              <a:rPr lang="en-US" sz="7000">
                <a:solidFill>
                  <a:srgbClr val="365236"/>
                </a:solidFill>
                <a:latin typeface="Codec Pro"/>
              </a:rPr>
              <a:t>Attributes analysis </a:t>
            </a:r>
          </a:p>
          <a:p>
            <a:pPr algn="l">
              <a:lnSpc>
                <a:spcPts val="8400"/>
              </a:lnSpc>
            </a:pPr>
            <a:r>
              <a:rPr lang="en-US" sz="7000">
                <a:solidFill>
                  <a:srgbClr val="365236"/>
                </a:solidFill>
                <a:latin typeface="Codec Pro"/>
              </a:rPr>
              <a:t>- Correlation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738822" cy="10287000"/>
          </a:xfrm>
          <a:prstGeom prst="rect">
            <a:avLst/>
          </a:prstGeom>
          <a:solidFill>
            <a:srgbClr val="7C987C"/>
          </a:solidFill>
        </p:spPr>
        <p:txBody>
          <a:bodyPr/>
          <a:lstStyle/>
          <a:p>
            <a:endParaRPr lang="en-US"/>
          </a:p>
        </p:txBody>
      </p:sp>
      <p:grpSp>
        <p:nvGrpSpPr>
          <p:cNvPr id="3" name="Group 3"/>
          <p:cNvGrpSpPr/>
          <p:nvPr/>
        </p:nvGrpSpPr>
        <p:grpSpPr>
          <a:xfrm>
            <a:off x="6992429" y="3359557"/>
            <a:ext cx="4637664" cy="3625215"/>
            <a:chOff x="0" y="0"/>
            <a:chExt cx="1221442" cy="954789"/>
          </a:xfrm>
        </p:grpSpPr>
        <p:sp>
          <p:nvSpPr>
            <p:cNvPr id="4" name="Freeform 4"/>
            <p:cNvSpPr/>
            <p:nvPr/>
          </p:nvSpPr>
          <p:spPr>
            <a:xfrm>
              <a:off x="0" y="0"/>
              <a:ext cx="1221442" cy="954789"/>
            </a:xfrm>
            <a:custGeom>
              <a:avLst/>
              <a:gdLst/>
              <a:ahLst/>
              <a:cxnLst/>
              <a:rect l="l" t="t" r="r" b="b"/>
              <a:pathLst>
                <a:path w="1221442" h="954789">
                  <a:moveTo>
                    <a:pt x="610721" y="0"/>
                  </a:moveTo>
                  <a:cubicBezTo>
                    <a:pt x="273429" y="0"/>
                    <a:pt x="0" y="213737"/>
                    <a:pt x="0" y="477395"/>
                  </a:cubicBezTo>
                  <a:cubicBezTo>
                    <a:pt x="0" y="741052"/>
                    <a:pt x="273429" y="954789"/>
                    <a:pt x="610721" y="954789"/>
                  </a:cubicBezTo>
                  <a:cubicBezTo>
                    <a:pt x="948013" y="954789"/>
                    <a:pt x="1221442" y="741052"/>
                    <a:pt x="1221442" y="477395"/>
                  </a:cubicBezTo>
                  <a:cubicBezTo>
                    <a:pt x="1221442" y="213737"/>
                    <a:pt x="948013" y="0"/>
                    <a:pt x="610721" y="0"/>
                  </a:cubicBezTo>
                  <a:close/>
                </a:path>
              </a:pathLst>
            </a:custGeom>
            <a:solidFill>
              <a:srgbClr val="CB5ECD"/>
            </a:solidFill>
          </p:spPr>
          <p:txBody>
            <a:bodyPr/>
            <a:lstStyle/>
            <a:p>
              <a:endParaRPr lang="en-US"/>
            </a:p>
          </p:txBody>
        </p:sp>
        <p:sp>
          <p:nvSpPr>
            <p:cNvPr id="5" name="TextBox 5"/>
            <p:cNvSpPr txBox="1"/>
            <p:nvPr/>
          </p:nvSpPr>
          <p:spPr>
            <a:xfrm>
              <a:off x="114510" y="32361"/>
              <a:ext cx="992422" cy="832916"/>
            </a:xfrm>
            <a:prstGeom prst="rect">
              <a:avLst/>
            </a:prstGeom>
          </p:spPr>
          <p:txBody>
            <a:bodyPr lIns="50800" tIns="50800" rIns="50800" bIns="50800" rtlCol="0" anchor="ctr"/>
            <a:lstStyle/>
            <a:p>
              <a:pPr algn="ctr">
                <a:lnSpc>
                  <a:spcPts val="4079"/>
                </a:lnSpc>
              </a:pPr>
              <a:r>
                <a:rPr lang="en-US" sz="3399">
                  <a:solidFill>
                    <a:srgbClr val="FFFFFF"/>
                  </a:solidFill>
                  <a:latin typeface="Codec Pro"/>
                </a:rPr>
                <a:t>Original Set</a:t>
              </a:r>
            </a:p>
          </p:txBody>
        </p:sp>
      </p:grpSp>
      <p:sp>
        <p:nvSpPr>
          <p:cNvPr id="6" name="TextBox 6"/>
          <p:cNvSpPr txBox="1"/>
          <p:nvPr/>
        </p:nvSpPr>
        <p:spPr>
          <a:xfrm>
            <a:off x="1028700" y="933450"/>
            <a:ext cx="5059131" cy="2057400"/>
          </a:xfrm>
          <a:prstGeom prst="rect">
            <a:avLst/>
          </a:prstGeom>
        </p:spPr>
        <p:txBody>
          <a:bodyPr lIns="0" tIns="0" rIns="0" bIns="0" rtlCol="0" anchor="t">
            <a:spAutoFit/>
          </a:bodyPr>
          <a:lstStyle/>
          <a:p>
            <a:pPr algn="l">
              <a:lnSpc>
                <a:spcPts val="7799"/>
              </a:lnSpc>
            </a:pPr>
            <a:r>
              <a:rPr lang="en-US" sz="6499">
                <a:solidFill>
                  <a:srgbClr val="FFFFFF"/>
                </a:solidFill>
                <a:latin typeface="Codec Pro"/>
              </a:rPr>
              <a:t>DATASET SPLIT</a:t>
            </a:r>
          </a:p>
        </p:txBody>
      </p:sp>
      <p:sp>
        <p:nvSpPr>
          <p:cNvPr id="7" name="TextBox 7"/>
          <p:cNvSpPr txBox="1"/>
          <p:nvPr/>
        </p:nvSpPr>
        <p:spPr>
          <a:xfrm>
            <a:off x="1028700" y="3128010"/>
            <a:ext cx="5243646" cy="6219651"/>
          </a:xfrm>
          <a:prstGeom prst="rect">
            <a:avLst/>
          </a:prstGeom>
        </p:spPr>
        <p:txBody>
          <a:bodyPr lIns="0" tIns="0" rIns="0" bIns="0" rtlCol="0" anchor="t">
            <a:spAutoFit/>
          </a:bodyPr>
          <a:lstStyle/>
          <a:p>
            <a:pPr algn="l">
              <a:lnSpc>
                <a:spcPts val="3769"/>
              </a:lnSpc>
            </a:pPr>
            <a:r>
              <a:rPr lang="en-US" sz="2899" dirty="0">
                <a:solidFill>
                  <a:srgbClr val="FFFFFF"/>
                </a:solidFill>
                <a:latin typeface="Codec Pro"/>
              </a:rPr>
              <a:t>Data Split Strategy</a:t>
            </a:r>
          </a:p>
          <a:p>
            <a:pPr marL="626107" lvl="1" indent="-313054" algn="l">
              <a:lnSpc>
                <a:spcPts val="3769"/>
              </a:lnSpc>
              <a:buFont typeface="Arial"/>
              <a:buChar char="•"/>
            </a:pPr>
            <a:r>
              <a:rPr lang="en-US" sz="2899" dirty="0">
                <a:solidFill>
                  <a:srgbClr val="FFFFFF"/>
                </a:solidFill>
                <a:latin typeface="Codec Pro"/>
              </a:rPr>
              <a:t>Training set: used to develop the models.</a:t>
            </a:r>
          </a:p>
          <a:p>
            <a:pPr marL="626107" lvl="1" indent="-313054" algn="l">
              <a:lnSpc>
                <a:spcPts val="3769"/>
              </a:lnSpc>
              <a:buFont typeface="Arial"/>
              <a:buChar char="•"/>
            </a:pPr>
            <a:r>
              <a:rPr lang="en-US" sz="2899" dirty="0">
                <a:solidFill>
                  <a:srgbClr val="FFFFFF"/>
                </a:solidFill>
                <a:latin typeface="Codec Pro"/>
              </a:rPr>
              <a:t>Testing set: reserved to evaluate the final model performance.</a:t>
            </a:r>
          </a:p>
          <a:p>
            <a:pPr algn="l">
              <a:lnSpc>
                <a:spcPts val="3769"/>
              </a:lnSpc>
            </a:pPr>
            <a:endParaRPr lang="en-US" sz="2899" dirty="0">
              <a:solidFill>
                <a:srgbClr val="FFFFFF"/>
              </a:solidFill>
              <a:latin typeface="Codec Pro"/>
            </a:endParaRPr>
          </a:p>
          <a:p>
            <a:pPr algn="l">
              <a:lnSpc>
                <a:spcPts val="3769"/>
              </a:lnSpc>
            </a:pPr>
            <a:r>
              <a:rPr lang="en-US" sz="2899" dirty="0">
                <a:solidFill>
                  <a:srgbClr val="FFFFFF"/>
                </a:solidFill>
                <a:latin typeface="Codec Pro"/>
              </a:rPr>
              <a:t>Purpose</a:t>
            </a:r>
          </a:p>
          <a:p>
            <a:pPr marL="626107" lvl="1" indent="-313054" algn="l">
              <a:lnSpc>
                <a:spcPts val="3769"/>
              </a:lnSpc>
              <a:buFont typeface="Arial"/>
              <a:buChar char="•"/>
            </a:pPr>
            <a:r>
              <a:rPr lang="en-US" sz="2899" dirty="0">
                <a:solidFill>
                  <a:srgbClr val="FFFFFF"/>
                </a:solidFill>
                <a:latin typeface="Codec Pro"/>
              </a:rPr>
              <a:t>Ensures unbiased model evaluation and robustness against overfitting.</a:t>
            </a:r>
          </a:p>
          <a:p>
            <a:pPr algn="l">
              <a:lnSpc>
                <a:spcPts val="2860"/>
              </a:lnSpc>
            </a:pPr>
            <a:endParaRPr lang="en-US" sz="2899" dirty="0">
              <a:solidFill>
                <a:srgbClr val="FFFFFF"/>
              </a:solidFill>
              <a:latin typeface="Codec Pro"/>
            </a:endParaRPr>
          </a:p>
        </p:txBody>
      </p:sp>
      <p:grpSp>
        <p:nvGrpSpPr>
          <p:cNvPr id="8" name="Group 8"/>
          <p:cNvGrpSpPr/>
          <p:nvPr/>
        </p:nvGrpSpPr>
        <p:grpSpPr>
          <a:xfrm>
            <a:off x="13684351" y="6172200"/>
            <a:ext cx="3574949" cy="3086100"/>
            <a:chOff x="0" y="0"/>
            <a:chExt cx="941550" cy="812800"/>
          </a:xfrm>
        </p:grpSpPr>
        <p:sp>
          <p:nvSpPr>
            <p:cNvPr id="9" name="Freeform 9"/>
            <p:cNvSpPr/>
            <p:nvPr/>
          </p:nvSpPr>
          <p:spPr>
            <a:xfrm>
              <a:off x="0" y="0"/>
              <a:ext cx="941550" cy="812800"/>
            </a:xfrm>
            <a:custGeom>
              <a:avLst/>
              <a:gdLst/>
              <a:ahLst/>
              <a:cxnLst/>
              <a:rect l="l" t="t" r="r" b="b"/>
              <a:pathLst>
                <a:path w="941550" h="812800">
                  <a:moveTo>
                    <a:pt x="470775" y="0"/>
                  </a:moveTo>
                  <a:cubicBezTo>
                    <a:pt x="210773" y="0"/>
                    <a:pt x="0" y="181951"/>
                    <a:pt x="0" y="406400"/>
                  </a:cubicBezTo>
                  <a:cubicBezTo>
                    <a:pt x="0" y="630849"/>
                    <a:pt x="210773" y="812800"/>
                    <a:pt x="470775" y="812800"/>
                  </a:cubicBezTo>
                  <a:cubicBezTo>
                    <a:pt x="730777" y="812800"/>
                    <a:pt x="941550" y="630849"/>
                    <a:pt x="941550" y="406400"/>
                  </a:cubicBezTo>
                  <a:cubicBezTo>
                    <a:pt x="941550" y="181951"/>
                    <a:pt x="730777" y="0"/>
                    <a:pt x="470775" y="0"/>
                  </a:cubicBezTo>
                  <a:close/>
                </a:path>
              </a:pathLst>
            </a:custGeom>
            <a:solidFill>
              <a:srgbClr val="FF5555"/>
            </a:solidFill>
          </p:spPr>
          <p:txBody>
            <a:bodyPr/>
            <a:lstStyle/>
            <a:p>
              <a:endParaRPr lang="en-US"/>
            </a:p>
          </p:txBody>
        </p:sp>
        <p:sp>
          <p:nvSpPr>
            <p:cNvPr id="10" name="TextBox 10"/>
            <p:cNvSpPr txBox="1"/>
            <p:nvPr/>
          </p:nvSpPr>
          <p:spPr>
            <a:xfrm>
              <a:off x="88270" y="19050"/>
              <a:ext cx="765010" cy="717550"/>
            </a:xfrm>
            <a:prstGeom prst="rect">
              <a:avLst/>
            </a:prstGeom>
          </p:spPr>
          <p:txBody>
            <a:bodyPr lIns="50800" tIns="50800" rIns="50800" bIns="50800" rtlCol="0" anchor="ctr"/>
            <a:lstStyle/>
            <a:p>
              <a:pPr algn="ctr">
                <a:lnSpc>
                  <a:spcPts val="4079"/>
                </a:lnSpc>
              </a:pPr>
              <a:r>
                <a:rPr lang="en-US" sz="3399">
                  <a:solidFill>
                    <a:srgbClr val="FFFFFF"/>
                  </a:solidFill>
                  <a:latin typeface="Codec Pro"/>
                </a:rPr>
                <a:t>Test Set</a:t>
              </a:r>
            </a:p>
          </p:txBody>
        </p:sp>
      </p:grpSp>
      <p:grpSp>
        <p:nvGrpSpPr>
          <p:cNvPr id="11" name="Group 11"/>
          <p:cNvGrpSpPr/>
          <p:nvPr/>
        </p:nvGrpSpPr>
        <p:grpSpPr>
          <a:xfrm>
            <a:off x="13684351" y="1028700"/>
            <a:ext cx="3574949" cy="3086100"/>
            <a:chOff x="0" y="0"/>
            <a:chExt cx="941550" cy="812800"/>
          </a:xfrm>
        </p:grpSpPr>
        <p:sp>
          <p:nvSpPr>
            <p:cNvPr id="12" name="Freeform 12"/>
            <p:cNvSpPr/>
            <p:nvPr/>
          </p:nvSpPr>
          <p:spPr>
            <a:xfrm>
              <a:off x="0" y="0"/>
              <a:ext cx="941550" cy="812800"/>
            </a:xfrm>
            <a:custGeom>
              <a:avLst/>
              <a:gdLst/>
              <a:ahLst/>
              <a:cxnLst/>
              <a:rect l="l" t="t" r="r" b="b"/>
              <a:pathLst>
                <a:path w="941550" h="812800">
                  <a:moveTo>
                    <a:pt x="470775" y="0"/>
                  </a:moveTo>
                  <a:cubicBezTo>
                    <a:pt x="210773" y="0"/>
                    <a:pt x="0" y="181951"/>
                    <a:pt x="0" y="406400"/>
                  </a:cubicBezTo>
                  <a:cubicBezTo>
                    <a:pt x="0" y="630849"/>
                    <a:pt x="210773" y="812800"/>
                    <a:pt x="470775" y="812800"/>
                  </a:cubicBezTo>
                  <a:cubicBezTo>
                    <a:pt x="730777" y="812800"/>
                    <a:pt x="941550" y="630849"/>
                    <a:pt x="941550" y="406400"/>
                  </a:cubicBezTo>
                  <a:cubicBezTo>
                    <a:pt x="941550" y="181951"/>
                    <a:pt x="730777" y="0"/>
                    <a:pt x="470775" y="0"/>
                  </a:cubicBezTo>
                  <a:close/>
                </a:path>
              </a:pathLst>
            </a:custGeom>
            <a:solidFill>
              <a:srgbClr val="7ABCF1"/>
            </a:solidFill>
          </p:spPr>
          <p:txBody>
            <a:bodyPr/>
            <a:lstStyle/>
            <a:p>
              <a:endParaRPr lang="en-US"/>
            </a:p>
          </p:txBody>
        </p:sp>
        <p:sp>
          <p:nvSpPr>
            <p:cNvPr id="13" name="TextBox 13"/>
            <p:cNvSpPr txBox="1"/>
            <p:nvPr/>
          </p:nvSpPr>
          <p:spPr>
            <a:xfrm>
              <a:off x="88270" y="19050"/>
              <a:ext cx="765010" cy="717550"/>
            </a:xfrm>
            <a:prstGeom prst="rect">
              <a:avLst/>
            </a:prstGeom>
          </p:spPr>
          <p:txBody>
            <a:bodyPr lIns="50800" tIns="50800" rIns="50800" bIns="50800" rtlCol="0" anchor="ctr"/>
            <a:lstStyle/>
            <a:p>
              <a:pPr algn="ctr">
                <a:lnSpc>
                  <a:spcPts val="4079"/>
                </a:lnSpc>
              </a:pPr>
              <a:r>
                <a:rPr lang="en-US" sz="3399">
                  <a:solidFill>
                    <a:srgbClr val="FFFFFF"/>
                  </a:solidFill>
                  <a:latin typeface="Codec Pro"/>
                </a:rPr>
                <a:t>Traing Set</a:t>
              </a:r>
            </a:p>
          </p:txBody>
        </p:sp>
      </p:grpSp>
      <p:sp>
        <p:nvSpPr>
          <p:cNvPr id="14" name="AutoShape 14"/>
          <p:cNvSpPr/>
          <p:nvPr/>
        </p:nvSpPr>
        <p:spPr>
          <a:xfrm flipV="1">
            <a:off x="11250341" y="2571750"/>
            <a:ext cx="2434010" cy="1543050"/>
          </a:xfrm>
          <a:prstGeom prst="line">
            <a:avLst/>
          </a:prstGeom>
          <a:ln w="66675" cap="flat">
            <a:gradFill>
              <a:gsLst>
                <a:gs pos="0">
                  <a:srgbClr val="8C52FF">
                    <a:alpha val="100000"/>
                  </a:srgbClr>
                </a:gs>
                <a:gs pos="100000">
                  <a:srgbClr val="5CE1E6">
                    <a:alpha val="100000"/>
                  </a:srgbClr>
                </a:gs>
              </a:gsLst>
              <a:lin ang="0"/>
            </a:gradFill>
            <a:prstDash val="sysDash"/>
            <a:headEnd type="none" w="sm" len="sm"/>
            <a:tailEnd type="triangle" w="lg" len="med"/>
          </a:ln>
        </p:spPr>
        <p:txBody>
          <a:bodyPr/>
          <a:lstStyle/>
          <a:p>
            <a:endParaRPr lang="en-US"/>
          </a:p>
        </p:txBody>
      </p:sp>
      <p:sp>
        <p:nvSpPr>
          <p:cNvPr id="15" name="AutoShape 15"/>
          <p:cNvSpPr/>
          <p:nvPr/>
        </p:nvSpPr>
        <p:spPr>
          <a:xfrm>
            <a:off x="11250341" y="6236017"/>
            <a:ext cx="2434010" cy="1479233"/>
          </a:xfrm>
          <a:prstGeom prst="line">
            <a:avLst/>
          </a:prstGeom>
          <a:ln w="66675" cap="flat">
            <a:gradFill>
              <a:gsLst>
                <a:gs pos="0">
                  <a:srgbClr val="5170FF">
                    <a:alpha val="100000"/>
                  </a:srgbClr>
                </a:gs>
                <a:gs pos="100000">
                  <a:srgbClr val="FF66C4">
                    <a:alpha val="100000"/>
                  </a:srgbClr>
                </a:gs>
              </a:gsLst>
              <a:lin ang="0"/>
            </a:gradFill>
            <a:prstDash val="sysDash"/>
            <a:headEnd type="none" w="sm" len="sm"/>
            <a:tailEnd type="triangle" w="lg" len="med"/>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3092"/>
            <a:ext cx="18288000" cy="5177378"/>
          </a:xfrm>
          <a:prstGeom prst="rect">
            <a:avLst/>
          </a:prstGeom>
          <a:solidFill>
            <a:srgbClr val="7C987C"/>
          </a:solidFill>
        </p:spPr>
        <p:txBody>
          <a:bodyPr/>
          <a:lstStyle/>
          <a:p>
            <a:endParaRPr lang="en-US"/>
          </a:p>
        </p:txBody>
      </p:sp>
      <p:sp>
        <p:nvSpPr>
          <p:cNvPr id="3" name="TextBox 3"/>
          <p:cNvSpPr txBox="1"/>
          <p:nvPr/>
        </p:nvSpPr>
        <p:spPr>
          <a:xfrm>
            <a:off x="712159" y="3278681"/>
            <a:ext cx="8115300" cy="15144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Codec Pro Bold"/>
              </a:rPr>
              <a:t>Content</a:t>
            </a:r>
          </a:p>
        </p:txBody>
      </p:sp>
      <p:grpSp>
        <p:nvGrpSpPr>
          <p:cNvPr id="4" name="Group 4"/>
          <p:cNvGrpSpPr/>
          <p:nvPr/>
        </p:nvGrpSpPr>
        <p:grpSpPr>
          <a:xfrm>
            <a:off x="819082" y="783985"/>
            <a:ext cx="3394471" cy="489429"/>
            <a:chOff x="0" y="0"/>
            <a:chExt cx="4525962" cy="652573"/>
          </a:xfrm>
        </p:grpSpPr>
        <p:sp>
          <p:nvSpPr>
            <p:cNvPr id="5" name="Freeform 5"/>
            <p:cNvSpPr/>
            <p:nvPr/>
          </p:nvSpPr>
          <p:spPr>
            <a:xfrm>
              <a:off x="0" y="0"/>
              <a:ext cx="790562" cy="652573"/>
            </a:xfrm>
            <a:custGeom>
              <a:avLst/>
              <a:gdLst/>
              <a:ahLst/>
              <a:cxnLst/>
              <a:rect l="l" t="t" r="r" b="b"/>
              <a:pathLst>
                <a:path w="790562" h="652573">
                  <a:moveTo>
                    <a:pt x="0" y="0"/>
                  </a:moveTo>
                  <a:lnTo>
                    <a:pt x="790562" y="0"/>
                  </a:lnTo>
                  <a:lnTo>
                    <a:pt x="790562" y="652573"/>
                  </a:lnTo>
                  <a:lnTo>
                    <a:pt x="0" y="65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127967" y="1821"/>
              <a:ext cx="3397994" cy="563205"/>
            </a:xfrm>
            <a:prstGeom prst="rect">
              <a:avLst/>
            </a:prstGeom>
          </p:spPr>
          <p:txBody>
            <a:bodyPr lIns="0" tIns="0" rIns="0" bIns="0" rtlCol="0" anchor="t">
              <a:spAutoFit/>
            </a:bodyPr>
            <a:lstStyle/>
            <a:p>
              <a:pPr algn="l">
                <a:lnSpc>
                  <a:spcPts val="3361"/>
                </a:lnSpc>
                <a:spcBef>
                  <a:spcPct val="0"/>
                </a:spcBef>
              </a:pPr>
              <a:r>
                <a:rPr lang="en-US" sz="2401">
                  <a:solidFill>
                    <a:srgbClr val="FFFFFF"/>
                  </a:solidFill>
                  <a:latin typeface="Codec Pro Bold"/>
                </a:rPr>
                <a:t>Group 20</a:t>
              </a:r>
            </a:p>
          </p:txBody>
        </p:sp>
      </p:grpSp>
      <p:graphicFrame>
        <p:nvGraphicFramePr>
          <p:cNvPr id="7" name="Table 7"/>
          <p:cNvGraphicFramePr>
            <a:graphicFrameLocks noGrp="1"/>
          </p:cNvGraphicFramePr>
          <p:nvPr>
            <p:extLst>
              <p:ext uri="{D42A27DB-BD31-4B8C-83A1-F6EECF244321}">
                <p14:modId xmlns:p14="http://schemas.microsoft.com/office/powerpoint/2010/main" val="3052773093"/>
              </p:ext>
            </p:extLst>
          </p:nvPr>
        </p:nvGraphicFramePr>
        <p:xfrm>
          <a:off x="712159" y="5723594"/>
          <a:ext cx="3712569" cy="2308797"/>
        </p:xfrm>
        <a:graphic>
          <a:graphicData uri="http://schemas.openxmlformats.org/drawingml/2006/table">
            <a:tbl>
              <a:tblPr/>
              <a:tblGrid>
                <a:gridCol w="3712569">
                  <a:extLst>
                    <a:ext uri="{9D8B030D-6E8A-4147-A177-3AD203B41FA5}">
                      <a16:colId xmlns:a16="http://schemas.microsoft.com/office/drawing/2014/main" val="20000"/>
                    </a:ext>
                  </a:extLst>
                </a:gridCol>
              </a:tblGrid>
              <a:tr h="2283715">
                <a:tc>
                  <a:txBody>
                    <a:bodyPr/>
                    <a:lstStyle/>
                    <a:p>
                      <a:pPr algn="l">
                        <a:lnSpc>
                          <a:spcPts val="4199"/>
                        </a:lnSpc>
                        <a:defRPr/>
                      </a:pPr>
                      <a:r>
                        <a:rPr lang="en-US" sz="2999" dirty="0">
                          <a:solidFill>
                            <a:srgbClr val="365236"/>
                          </a:solidFill>
                          <a:latin typeface="Codec Pro Bold"/>
                        </a:rPr>
                        <a:t>Introduction</a:t>
                      </a:r>
                      <a:endParaRPr lang="en-US" sz="1100" dirty="0"/>
                    </a:p>
                    <a:p>
                      <a:pPr marL="431802" lvl="1" indent="-215901" algn="l">
                        <a:lnSpc>
                          <a:spcPts val="2800"/>
                        </a:lnSpc>
                        <a:buFont typeface="Arial"/>
                        <a:buChar char="•"/>
                      </a:pPr>
                      <a:r>
                        <a:rPr lang="en-US" sz="2000" dirty="0">
                          <a:solidFill>
                            <a:srgbClr val="365236"/>
                          </a:solidFill>
                          <a:latin typeface="Codec Pro Bold"/>
                        </a:rPr>
                        <a:t>Problem Definition</a:t>
                      </a:r>
                    </a:p>
                    <a:p>
                      <a:pPr marL="431802" lvl="1" indent="-215901" algn="l">
                        <a:lnSpc>
                          <a:spcPts val="2800"/>
                        </a:lnSpc>
                        <a:buFont typeface="Arial"/>
                        <a:buChar char="•"/>
                      </a:pPr>
                      <a:r>
                        <a:rPr lang="en-US" sz="2000" dirty="0">
                          <a:solidFill>
                            <a:srgbClr val="365236"/>
                          </a:solidFill>
                          <a:latin typeface="Codec Pro Bold"/>
                        </a:rPr>
                        <a:t>Objective</a:t>
                      </a:r>
                    </a:p>
                    <a:p>
                      <a:pPr marL="431802" lvl="1" indent="-215901" algn="l">
                        <a:lnSpc>
                          <a:spcPts val="2800"/>
                        </a:lnSpc>
                        <a:buFont typeface="Arial"/>
                        <a:buChar char="•"/>
                      </a:pPr>
                      <a:r>
                        <a:rPr lang="en-US" sz="2000" dirty="0">
                          <a:solidFill>
                            <a:srgbClr val="365236"/>
                          </a:solidFill>
                          <a:latin typeface="Codec Pro Bold"/>
                        </a:rPr>
                        <a:t>Challenge</a:t>
                      </a:r>
                    </a:p>
                    <a:p>
                      <a:pPr marL="431802" lvl="1" indent="-215901" algn="l">
                        <a:lnSpc>
                          <a:spcPts val="2800"/>
                        </a:lnSpc>
                        <a:buFont typeface="Arial"/>
                        <a:buChar char="•"/>
                      </a:pPr>
                      <a:r>
                        <a:rPr lang="en-US" sz="2000" dirty="0">
                          <a:solidFill>
                            <a:srgbClr val="365236"/>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3901841932"/>
              </p:ext>
            </p:extLst>
          </p:nvPr>
        </p:nvGraphicFramePr>
        <p:xfrm>
          <a:off x="4910504" y="5698513"/>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283716">
                <a:tc>
                  <a:txBody>
                    <a:bodyPr/>
                    <a:lstStyle/>
                    <a:p>
                      <a:pPr algn="l">
                        <a:lnSpc>
                          <a:spcPts val="4199"/>
                        </a:lnSpc>
                        <a:defRPr/>
                      </a:pPr>
                      <a:r>
                        <a:rPr lang="en-US" sz="2999" dirty="0">
                          <a:solidFill>
                            <a:srgbClr val="365236"/>
                          </a:solidFill>
                          <a:latin typeface="Codec Pro Bold"/>
                        </a:rPr>
                        <a:t>Methods</a:t>
                      </a:r>
                      <a:endParaRPr lang="en-US" sz="1100" dirty="0"/>
                    </a:p>
                    <a:p>
                      <a:pPr marL="431802" lvl="1" indent="-215901" algn="l">
                        <a:lnSpc>
                          <a:spcPts val="2800"/>
                        </a:lnSpc>
                        <a:buFont typeface="Arial"/>
                        <a:buChar char="•"/>
                      </a:pPr>
                      <a:r>
                        <a:rPr lang="en-US" sz="2000" dirty="0">
                          <a:solidFill>
                            <a:srgbClr val="365236"/>
                          </a:solidFill>
                          <a:latin typeface="Codec Pro Bold"/>
                        </a:rPr>
                        <a:t>Data Pre-Processing</a:t>
                      </a:r>
                    </a:p>
                    <a:p>
                      <a:pPr marL="431802" lvl="1" indent="-215901" algn="l">
                        <a:lnSpc>
                          <a:spcPts val="2800"/>
                        </a:lnSpc>
                        <a:buFont typeface="Arial"/>
                        <a:buChar char="•"/>
                      </a:pPr>
                      <a:r>
                        <a:rPr lang="en-US" sz="2000" dirty="0">
                          <a:solidFill>
                            <a:srgbClr val="365236"/>
                          </a:solidFill>
                          <a:latin typeface="Codec Pro Bold"/>
                        </a:rPr>
                        <a:t>Performance Measures</a:t>
                      </a:r>
                    </a:p>
                    <a:p>
                      <a:pPr marL="431802" lvl="1" indent="-215901" algn="l">
                        <a:lnSpc>
                          <a:spcPts val="2800"/>
                        </a:lnSpc>
                        <a:buFont typeface="Arial"/>
                        <a:buChar char="•"/>
                      </a:pPr>
                      <a:r>
                        <a:rPr lang="en-US" sz="2000" dirty="0">
                          <a:solidFill>
                            <a:srgbClr val="365236"/>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ECE8BE"/>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24736901"/>
              </p:ext>
            </p:extLst>
          </p:nvPr>
        </p:nvGraphicFramePr>
        <p:xfrm>
          <a:off x="9282072" y="5698512"/>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just">
                        <a:lnSpc>
                          <a:spcPts val="4199"/>
                        </a:lnSpc>
                        <a:defRPr/>
                      </a:pPr>
                      <a:r>
                        <a:rPr lang="en-US" sz="2999" dirty="0">
                          <a:solidFill>
                            <a:srgbClr val="365236"/>
                          </a:solidFill>
                          <a:latin typeface="Codec Pro Bold"/>
                        </a:rPr>
                        <a:t>Results</a:t>
                      </a:r>
                      <a:endParaRPr lang="en-US" sz="1100" dirty="0"/>
                    </a:p>
                    <a:p>
                      <a:pPr marL="431802" lvl="1" indent="-215901" algn="l">
                        <a:lnSpc>
                          <a:spcPts val="2800"/>
                        </a:lnSpc>
                        <a:buFont typeface="Arial"/>
                        <a:buChar char="•"/>
                      </a:pPr>
                      <a:r>
                        <a:rPr lang="en-US" sz="2000" dirty="0">
                          <a:solidFill>
                            <a:srgbClr val="365236"/>
                          </a:solidFill>
                          <a:latin typeface="Codec Pro Bold"/>
                        </a:rPr>
                        <a:t>Model Comparison</a:t>
                      </a:r>
                    </a:p>
                    <a:p>
                      <a:pPr marL="431802" lvl="1" indent="-215901" algn="l">
                        <a:lnSpc>
                          <a:spcPts val="2800"/>
                        </a:lnSpc>
                        <a:buFont typeface="Arial"/>
                        <a:buChar char="•"/>
                      </a:pPr>
                      <a:r>
                        <a:rPr lang="en-US" sz="2000" dirty="0">
                          <a:solidFill>
                            <a:srgbClr val="FFFFFF"/>
                          </a:solidFill>
                          <a:latin typeface="Codec Pro Bold"/>
                        </a:rPr>
                        <a:t>Performance Measures</a:t>
                      </a:r>
                    </a:p>
                    <a:p>
                      <a:pPr marL="431802" lvl="1" indent="-215901" algn="l">
                        <a:lnSpc>
                          <a:spcPts val="2800"/>
                        </a:lnSpc>
                        <a:buFont typeface="Arial"/>
                        <a:buChar char="•"/>
                      </a:pPr>
                      <a:r>
                        <a:rPr lang="en-US" sz="2000" dirty="0">
                          <a:solidFill>
                            <a:srgbClr val="FFFFFF"/>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3131160853"/>
              </p:ext>
            </p:extLst>
          </p:nvPr>
        </p:nvGraphicFramePr>
        <p:xfrm>
          <a:off x="13669682" y="5698511"/>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l">
                        <a:lnSpc>
                          <a:spcPts val="4199"/>
                        </a:lnSpc>
                        <a:defRPr/>
                      </a:pPr>
                      <a:r>
                        <a:rPr lang="en-US" sz="2999" dirty="0">
                          <a:solidFill>
                            <a:srgbClr val="365236"/>
                          </a:solidFill>
                          <a:latin typeface="Codec Pro Bold"/>
                        </a:rPr>
                        <a:t>Discussion</a:t>
                      </a:r>
                      <a:endParaRPr lang="en-US" sz="1100" dirty="0"/>
                    </a:p>
                    <a:p>
                      <a:pPr marL="431802" lvl="1" indent="-215901" algn="l">
                        <a:lnSpc>
                          <a:spcPts val="2800"/>
                        </a:lnSpc>
                        <a:buFont typeface="Arial"/>
                        <a:buChar char="•"/>
                      </a:pPr>
                      <a:r>
                        <a:rPr lang="en-US" sz="2000" dirty="0">
                          <a:solidFill>
                            <a:srgbClr val="365236"/>
                          </a:solidFill>
                          <a:latin typeface="Codec Pro Bold"/>
                        </a:rPr>
                        <a:t>Knowledge Discovery</a:t>
                      </a:r>
                    </a:p>
                    <a:p>
                      <a:pPr marL="431802" lvl="1" indent="-215901" algn="l">
                        <a:lnSpc>
                          <a:spcPts val="2800"/>
                        </a:lnSpc>
                        <a:buFont typeface="Arial"/>
                        <a:buChar char="•"/>
                      </a:pPr>
                      <a:r>
                        <a:rPr lang="en-US" sz="2000" dirty="0">
                          <a:solidFill>
                            <a:srgbClr val="FFFFFF"/>
                          </a:solidFill>
                          <a:latin typeface="Codec Pro Bold"/>
                        </a:rPr>
                        <a:t>Objective</a:t>
                      </a:r>
                    </a:p>
                    <a:p>
                      <a:pPr marL="431802" lvl="1" indent="-215901" algn="l">
                        <a:lnSpc>
                          <a:spcPts val="2800"/>
                        </a:lnSpc>
                        <a:buFont typeface="Arial"/>
                        <a:buChar char="•"/>
                      </a:pPr>
                      <a:r>
                        <a:rPr lang="en-US" sz="2000" dirty="0">
                          <a:solidFill>
                            <a:srgbClr val="FFFFFF"/>
                          </a:solidFill>
                          <a:latin typeface="Codec Pro Bold"/>
                        </a:rPr>
                        <a:t>Challenge</a:t>
                      </a:r>
                    </a:p>
                    <a:p>
                      <a:pPr marL="431802" lvl="1" indent="-215901" algn="l">
                        <a:lnSpc>
                          <a:spcPts val="2800"/>
                        </a:lnSpc>
                        <a:buFont typeface="Arial"/>
                        <a:buChar char="•"/>
                      </a:pPr>
                      <a:r>
                        <a:rPr lang="en-US" sz="2000" dirty="0">
                          <a:solidFill>
                            <a:srgbClr val="FFFFFF"/>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65236"/>
        </a:solidFill>
        <a:effectLst/>
      </p:bgPr>
    </p:bg>
    <p:spTree>
      <p:nvGrpSpPr>
        <p:cNvPr id="1" name=""/>
        <p:cNvGrpSpPr/>
        <p:nvPr/>
      </p:nvGrpSpPr>
      <p:grpSpPr>
        <a:xfrm>
          <a:off x="0" y="0"/>
          <a:ext cx="0" cy="0"/>
          <a:chOff x="0" y="0"/>
          <a:chExt cx="0" cy="0"/>
        </a:xfrm>
      </p:grpSpPr>
      <p:sp>
        <p:nvSpPr>
          <p:cNvPr id="2" name="TextBox 2"/>
          <p:cNvSpPr txBox="1"/>
          <p:nvPr/>
        </p:nvSpPr>
        <p:spPr>
          <a:xfrm>
            <a:off x="2765944" y="1058215"/>
            <a:ext cx="12369102" cy="1514475"/>
          </a:xfrm>
          <a:prstGeom prst="rect">
            <a:avLst/>
          </a:prstGeom>
        </p:spPr>
        <p:txBody>
          <a:bodyPr lIns="0" tIns="0" rIns="0" bIns="0" rtlCol="0" anchor="t">
            <a:spAutoFit/>
          </a:bodyPr>
          <a:lstStyle/>
          <a:p>
            <a:pPr algn="ctr">
              <a:lnSpc>
                <a:spcPts val="10800"/>
              </a:lnSpc>
            </a:pPr>
            <a:r>
              <a:rPr lang="en-US" sz="9000">
                <a:solidFill>
                  <a:srgbClr val="FFFFFF"/>
                </a:solidFill>
                <a:latin typeface="Codec Pro Bold"/>
              </a:rPr>
              <a:t>Data Pre-Processing</a:t>
            </a:r>
          </a:p>
        </p:txBody>
      </p:sp>
      <p:grpSp>
        <p:nvGrpSpPr>
          <p:cNvPr id="3" name="Group 3"/>
          <p:cNvGrpSpPr/>
          <p:nvPr/>
        </p:nvGrpSpPr>
        <p:grpSpPr>
          <a:xfrm>
            <a:off x="1028700" y="3471467"/>
            <a:ext cx="7722996" cy="2057411"/>
            <a:chOff x="0" y="0"/>
            <a:chExt cx="1572155" cy="418823"/>
          </a:xfrm>
        </p:grpSpPr>
        <p:sp>
          <p:nvSpPr>
            <p:cNvPr id="4" name="Freeform 4"/>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5" name="TextBox 5"/>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Encoding Variables</a:t>
              </a:r>
            </a:p>
            <a:p>
              <a:pPr algn="ctr">
                <a:lnSpc>
                  <a:spcPts val="2600"/>
                </a:lnSpc>
              </a:pPr>
              <a:r>
                <a:rPr lang="en-US" altLang="zh-CN" sz="2000" dirty="0">
                  <a:solidFill>
                    <a:srgbClr val="365236"/>
                  </a:solidFill>
                  <a:latin typeface="Codec Pro"/>
                </a:rPr>
                <a:t>C</a:t>
              </a:r>
              <a:r>
                <a:rPr lang="en-US" sz="2000" dirty="0">
                  <a:solidFill>
                    <a:srgbClr val="365236"/>
                  </a:solidFill>
                  <a:latin typeface="Codec Pro"/>
                </a:rPr>
                <a:t>ategorical variables &amp; ordinal variables</a:t>
              </a:r>
            </a:p>
          </p:txBody>
        </p:sp>
      </p:grpSp>
      <p:grpSp>
        <p:nvGrpSpPr>
          <p:cNvPr id="6" name="Group 6"/>
          <p:cNvGrpSpPr/>
          <p:nvPr/>
        </p:nvGrpSpPr>
        <p:grpSpPr>
          <a:xfrm>
            <a:off x="9536304" y="3471467"/>
            <a:ext cx="7722996" cy="2057411"/>
            <a:chOff x="0" y="0"/>
            <a:chExt cx="1572155" cy="418823"/>
          </a:xfrm>
        </p:grpSpPr>
        <p:sp>
          <p:nvSpPr>
            <p:cNvPr id="7" name="Freeform 7"/>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8" name="TextBox 8"/>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Dealing with Missing Entries</a:t>
              </a:r>
            </a:p>
            <a:p>
              <a:pPr algn="ctr">
                <a:lnSpc>
                  <a:spcPts val="2600"/>
                </a:lnSpc>
              </a:pPr>
              <a:r>
                <a:rPr lang="en-US" sz="2000" dirty="0">
                  <a:solidFill>
                    <a:srgbClr val="365236"/>
                  </a:solidFill>
                  <a:latin typeface="Codec Pro"/>
                </a:rPr>
                <a:t>Implementing strategies to handle gaps in the dataset, ensuring robustness in the analysis</a:t>
              </a:r>
            </a:p>
          </p:txBody>
        </p:sp>
      </p:grpSp>
      <p:grpSp>
        <p:nvGrpSpPr>
          <p:cNvPr id="9" name="Group 9"/>
          <p:cNvGrpSpPr/>
          <p:nvPr/>
        </p:nvGrpSpPr>
        <p:grpSpPr>
          <a:xfrm>
            <a:off x="9536304" y="5967680"/>
            <a:ext cx="7722996" cy="2057411"/>
            <a:chOff x="0" y="0"/>
            <a:chExt cx="1572155" cy="418823"/>
          </a:xfrm>
        </p:grpSpPr>
        <p:sp>
          <p:nvSpPr>
            <p:cNvPr id="10" name="Freeform 10"/>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11" name="TextBox 11"/>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Normalizing Data</a:t>
              </a:r>
            </a:p>
            <a:p>
              <a:pPr algn="ctr">
                <a:lnSpc>
                  <a:spcPts val="2600"/>
                </a:lnSpc>
              </a:pPr>
              <a:r>
                <a:rPr lang="en-US" sz="2000" dirty="0">
                  <a:solidFill>
                    <a:srgbClr val="365236"/>
                  </a:solidFill>
                  <a:latin typeface="Codec Pro"/>
                </a:rPr>
                <a:t>Adjusting the scale of the data to improve algorithm performance and ensure fair contribution from all features</a:t>
              </a:r>
            </a:p>
          </p:txBody>
        </p:sp>
      </p:grpSp>
      <p:grpSp>
        <p:nvGrpSpPr>
          <p:cNvPr id="12" name="Group 12"/>
          <p:cNvGrpSpPr/>
          <p:nvPr/>
        </p:nvGrpSpPr>
        <p:grpSpPr>
          <a:xfrm>
            <a:off x="1028700" y="5967680"/>
            <a:ext cx="7722996" cy="2057411"/>
            <a:chOff x="0" y="0"/>
            <a:chExt cx="1572155" cy="418823"/>
          </a:xfrm>
        </p:grpSpPr>
        <p:sp>
          <p:nvSpPr>
            <p:cNvPr id="13" name="Freeform 13"/>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14" name="TextBox 14"/>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Engineering New Variables</a:t>
              </a:r>
            </a:p>
            <a:p>
              <a:pPr algn="ctr">
                <a:lnSpc>
                  <a:spcPts val="2600"/>
                </a:lnSpc>
              </a:pPr>
              <a:r>
                <a:rPr lang="en-US" sz="2000" dirty="0">
                  <a:solidFill>
                    <a:srgbClr val="365236"/>
                  </a:solidFill>
                  <a:latin typeface="Codec Pro"/>
                </a:rPr>
                <a:t>Creating additional features that can enhance model performance by capturing more complex patterns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19100"/>
            <a:ext cx="18288000" cy="5177378"/>
          </a:xfrm>
          <a:prstGeom prst="rect">
            <a:avLst/>
          </a:prstGeom>
          <a:solidFill>
            <a:srgbClr val="7C987C"/>
          </a:solidFill>
        </p:spPr>
        <p:txBody>
          <a:bodyPr/>
          <a:lstStyle/>
          <a:p>
            <a:endParaRPr lang="en-US"/>
          </a:p>
        </p:txBody>
      </p:sp>
      <p:sp>
        <p:nvSpPr>
          <p:cNvPr id="3" name="TextBox 3"/>
          <p:cNvSpPr txBox="1"/>
          <p:nvPr/>
        </p:nvSpPr>
        <p:spPr>
          <a:xfrm>
            <a:off x="712159" y="3278681"/>
            <a:ext cx="8115300" cy="15144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Codec Pro Bold"/>
              </a:rPr>
              <a:t>Content</a:t>
            </a:r>
          </a:p>
        </p:txBody>
      </p:sp>
      <p:graphicFrame>
        <p:nvGraphicFramePr>
          <p:cNvPr id="7" name="Table 7"/>
          <p:cNvGraphicFramePr>
            <a:graphicFrameLocks noGrp="1"/>
          </p:cNvGraphicFramePr>
          <p:nvPr>
            <p:extLst>
              <p:ext uri="{D42A27DB-BD31-4B8C-83A1-F6EECF244321}">
                <p14:modId xmlns:p14="http://schemas.microsoft.com/office/powerpoint/2010/main" val="2460302743"/>
              </p:ext>
            </p:extLst>
          </p:nvPr>
        </p:nvGraphicFramePr>
        <p:xfrm>
          <a:off x="660033" y="5891573"/>
          <a:ext cx="3712569" cy="2308797"/>
        </p:xfrm>
        <a:graphic>
          <a:graphicData uri="http://schemas.openxmlformats.org/drawingml/2006/table">
            <a:tbl>
              <a:tblPr/>
              <a:tblGrid>
                <a:gridCol w="3712569">
                  <a:extLst>
                    <a:ext uri="{9D8B030D-6E8A-4147-A177-3AD203B41FA5}">
                      <a16:colId xmlns:a16="http://schemas.microsoft.com/office/drawing/2014/main" val="20000"/>
                    </a:ext>
                  </a:extLst>
                </a:gridCol>
              </a:tblGrid>
              <a:tr h="2308797">
                <a:tc>
                  <a:txBody>
                    <a:bodyPr/>
                    <a:lstStyle/>
                    <a:p>
                      <a:pPr algn="l">
                        <a:lnSpc>
                          <a:spcPts val="4199"/>
                        </a:lnSpc>
                        <a:defRPr/>
                      </a:pPr>
                      <a:r>
                        <a:rPr lang="en-US" sz="2999" dirty="0">
                          <a:solidFill>
                            <a:srgbClr val="365236"/>
                          </a:solidFill>
                          <a:latin typeface="Codec Pro Bold"/>
                        </a:rPr>
                        <a:t>Introduction</a:t>
                      </a:r>
                      <a:endParaRPr lang="en-US" sz="1100" dirty="0"/>
                    </a:p>
                    <a:p>
                      <a:pPr marL="431802" lvl="1" indent="-215901" algn="l">
                        <a:lnSpc>
                          <a:spcPts val="2800"/>
                        </a:lnSpc>
                        <a:buFont typeface="Arial"/>
                        <a:buChar char="•"/>
                      </a:pPr>
                      <a:r>
                        <a:rPr lang="en-US" sz="2000" dirty="0">
                          <a:solidFill>
                            <a:srgbClr val="365236"/>
                          </a:solidFill>
                          <a:latin typeface="Codec Pro Bold"/>
                        </a:rPr>
                        <a:t>Problem Definition</a:t>
                      </a:r>
                    </a:p>
                    <a:p>
                      <a:pPr marL="431802" lvl="1" indent="-215901" algn="l">
                        <a:lnSpc>
                          <a:spcPts val="2800"/>
                        </a:lnSpc>
                        <a:buFont typeface="Arial"/>
                        <a:buChar char="•"/>
                      </a:pPr>
                      <a:r>
                        <a:rPr lang="en-US" sz="2000" dirty="0">
                          <a:solidFill>
                            <a:srgbClr val="365236"/>
                          </a:solidFill>
                          <a:latin typeface="Codec Pro Bold"/>
                        </a:rPr>
                        <a:t>Objective</a:t>
                      </a:r>
                    </a:p>
                    <a:p>
                      <a:pPr marL="431802" lvl="1" indent="-215901" algn="l">
                        <a:lnSpc>
                          <a:spcPts val="2800"/>
                        </a:lnSpc>
                        <a:buFont typeface="Arial"/>
                        <a:buChar char="•"/>
                      </a:pPr>
                      <a:r>
                        <a:rPr lang="en-US" sz="2000" dirty="0">
                          <a:solidFill>
                            <a:srgbClr val="365236"/>
                          </a:solidFill>
                          <a:latin typeface="Codec Pro Bold"/>
                        </a:rPr>
                        <a:t>Challenge</a:t>
                      </a:r>
                    </a:p>
                    <a:p>
                      <a:pPr marL="431802" lvl="1" indent="-215901" algn="l">
                        <a:lnSpc>
                          <a:spcPts val="2800"/>
                        </a:lnSpc>
                        <a:buFont typeface="Arial"/>
                        <a:buChar char="•"/>
                      </a:pPr>
                      <a:r>
                        <a:rPr lang="en-US" sz="2000" dirty="0">
                          <a:solidFill>
                            <a:srgbClr val="365236"/>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ECE8BE"/>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nvGraphicFramePr>
        <p:xfrm>
          <a:off x="4937979" y="5891573"/>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l">
                        <a:lnSpc>
                          <a:spcPts val="4199"/>
                        </a:lnSpc>
                        <a:defRPr/>
                      </a:pPr>
                      <a:r>
                        <a:rPr lang="en-US" sz="2999">
                          <a:solidFill>
                            <a:srgbClr val="365236"/>
                          </a:solidFill>
                          <a:latin typeface="Codec Pro Bold"/>
                        </a:rPr>
                        <a:t>Methods</a:t>
                      </a:r>
                      <a:endParaRPr lang="en-US" sz="1100"/>
                    </a:p>
                    <a:p>
                      <a:pPr marL="431802" lvl="1" indent="-215901" algn="l">
                        <a:lnSpc>
                          <a:spcPts val="2800"/>
                        </a:lnSpc>
                        <a:buFont typeface="Arial"/>
                        <a:buChar char="•"/>
                      </a:pPr>
                      <a:r>
                        <a:rPr lang="en-US" sz="2000">
                          <a:solidFill>
                            <a:srgbClr val="365236"/>
                          </a:solidFill>
                          <a:latin typeface="Codec Pro Bold"/>
                        </a:rPr>
                        <a:t>Data Pre-Processing</a:t>
                      </a:r>
                    </a:p>
                    <a:p>
                      <a:pPr marL="431802" lvl="1" indent="-215901" algn="l">
                        <a:lnSpc>
                          <a:spcPts val="2800"/>
                        </a:lnSpc>
                        <a:buFont typeface="Arial"/>
                        <a:buChar char="•"/>
                      </a:pPr>
                      <a:r>
                        <a:rPr lang="en-US" sz="2000">
                          <a:solidFill>
                            <a:srgbClr val="365236"/>
                          </a:solidFill>
                          <a:latin typeface="Codec Pro Bold"/>
                        </a:rPr>
                        <a:t>Performance Measures</a:t>
                      </a:r>
                    </a:p>
                    <a:p>
                      <a:pPr marL="431802" lvl="1" indent="-215901" algn="l">
                        <a:lnSpc>
                          <a:spcPts val="2800"/>
                        </a:lnSpc>
                        <a:buFont typeface="Arial"/>
                        <a:buChar char="•"/>
                      </a:pPr>
                      <a:r>
                        <a:rPr lang="en-US" sz="2000">
                          <a:solidFill>
                            <a:srgbClr val="365236"/>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nvGraphicFramePr>
        <p:xfrm>
          <a:off x="9389434" y="5891573"/>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just">
                        <a:lnSpc>
                          <a:spcPts val="4199"/>
                        </a:lnSpc>
                        <a:defRPr/>
                      </a:pPr>
                      <a:r>
                        <a:rPr lang="en-US" sz="2999">
                          <a:solidFill>
                            <a:srgbClr val="365236"/>
                          </a:solidFill>
                          <a:latin typeface="Codec Pro Bold"/>
                        </a:rPr>
                        <a:t>Results</a:t>
                      </a:r>
                      <a:endParaRPr lang="en-US" sz="1100"/>
                    </a:p>
                    <a:p>
                      <a:pPr marL="431802" lvl="1" indent="-215901" algn="l">
                        <a:lnSpc>
                          <a:spcPts val="2800"/>
                        </a:lnSpc>
                        <a:buFont typeface="Arial"/>
                        <a:buChar char="•"/>
                      </a:pPr>
                      <a:r>
                        <a:rPr lang="en-US" sz="2000">
                          <a:solidFill>
                            <a:srgbClr val="365236"/>
                          </a:solidFill>
                          <a:latin typeface="Codec Pro Bold"/>
                        </a:rPr>
                        <a:t>Model Comparison</a:t>
                      </a:r>
                    </a:p>
                    <a:p>
                      <a:pPr marL="431802" lvl="1" indent="-215901" algn="l">
                        <a:lnSpc>
                          <a:spcPts val="2800"/>
                        </a:lnSpc>
                        <a:buFont typeface="Arial"/>
                        <a:buChar char="•"/>
                      </a:pPr>
                      <a:r>
                        <a:rPr lang="en-US" sz="2000">
                          <a:solidFill>
                            <a:srgbClr val="FFFFFF"/>
                          </a:solidFill>
                          <a:latin typeface="Codec Pro Bold"/>
                        </a:rPr>
                        <a:t>Performance Measures</a:t>
                      </a:r>
                    </a:p>
                    <a:p>
                      <a:pPr marL="431802" lvl="1" indent="-215901" algn="l">
                        <a:lnSpc>
                          <a:spcPts val="2800"/>
                        </a:lnSpc>
                        <a:buFont typeface="Arial"/>
                        <a:buChar char="•"/>
                      </a:pPr>
                      <a:r>
                        <a:rPr lang="en-US" sz="2000">
                          <a:solidFill>
                            <a:srgbClr val="FFFFFF"/>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nvGraphicFramePr>
        <p:xfrm>
          <a:off x="13714005" y="5891573"/>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l">
                        <a:lnSpc>
                          <a:spcPts val="4199"/>
                        </a:lnSpc>
                        <a:defRPr/>
                      </a:pPr>
                      <a:r>
                        <a:rPr lang="en-US" sz="2999">
                          <a:solidFill>
                            <a:srgbClr val="365236"/>
                          </a:solidFill>
                          <a:latin typeface="Codec Pro Bold"/>
                        </a:rPr>
                        <a:t>Discussion</a:t>
                      </a:r>
                      <a:endParaRPr lang="en-US" sz="1100"/>
                    </a:p>
                    <a:p>
                      <a:pPr marL="431802" lvl="1" indent="-215901" algn="l">
                        <a:lnSpc>
                          <a:spcPts val="2800"/>
                        </a:lnSpc>
                        <a:buFont typeface="Arial"/>
                        <a:buChar char="•"/>
                      </a:pPr>
                      <a:r>
                        <a:rPr lang="en-US" sz="2000">
                          <a:solidFill>
                            <a:srgbClr val="365236"/>
                          </a:solidFill>
                          <a:latin typeface="Codec Pro Bold"/>
                        </a:rPr>
                        <a:t>Knowledge Discovery</a:t>
                      </a:r>
                    </a:p>
                    <a:p>
                      <a:pPr marL="431802" lvl="1" indent="-215901" algn="l">
                        <a:lnSpc>
                          <a:spcPts val="2800"/>
                        </a:lnSpc>
                        <a:buFont typeface="Arial"/>
                        <a:buChar char="•"/>
                      </a:pPr>
                      <a:r>
                        <a:rPr lang="en-US" sz="2000">
                          <a:solidFill>
                            <a:srgbClr val="FFFFFF"/>
                          </a:solidFill>
                          <a:latin typeface="Codec Pro Bold"/>
                        </a:rPr>
                        <a:t>Objective</a:t>
                      </a:r>
                    </a:p>
                    <a:p>
                      <a:pPr marL="431802" lvl="1" indent="-215901" algn="l">
                        <a:lnSpc>
                          <a:spcPts val="2800"/>
                        </a:lnSpc>
                        <a:buFont typeface="Arial"/>
                        <a:buChar char="•"/>
                      </a:pPr>
                      <a:r>
                        <a:rPr lang="en-US" sz="2000">
                          <a:solidFill>
                            <a:srgbClr val="FFFFFF"/>
                          </a:solidFill>
                          <a:latin typeface="Codec Pro Bold"/>
                        </a:rPr>
                        <a:t>Challenge</a:t>
                      </a:r>
                    </a:p>
                    <a:p>
                      <a:pPr marL="431802" lvl="1" indent="-215901" algn="l">
                        <a:lnSpc>
                          <a:spcPts val="2800"/>
                        </a:lnSpc>
                        <a:buFont typeface="Arial"/>
                        <a:buChar char="•"/>
                      </a:pPr>
                      <a:r>
                        <a:rPr lang="en-US" sz="2000">
                          <a:solidFill>
                            <a:srgbClr val="FFFFFF"/>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1348740" y="889361"/>
            <a:ext cx="15590520" cy="1285947"/>
          </a:xfrm>
          <a:prstGeom prst="rect">
            <a:avLst/>
          </a:prstGeom>
        </p:spPr>
        <p:txBody>
          <a:bodyPr lIns="0" tIns="0" rIns="0" bIns="0" rtlCol="0" anchor="t">
            <a:spAutoFit/>
          </a:bodyPr>
          <a:lstStyle/>
          <a:p>
            <a:pPr algn="l">
              <a:lnSpc>
                <a:spcPts val="4730"/>
              </a:lnSpc>
            </a:pPr>
            <a:r>
              <a:rPr lang="en-US" sz="4379">
                <a:solidFill>
                  <a:srgbClr val="FFFFFF"/>
                </a:solidFill>
                <a:latin typeface="Codec Pro Bold"/>
              </a:rPr>
              <a:t>Encoding Categorical Variables Using One-Hot Encoding</a:t>
            </a:r>
          </a:p>
          <a:p>
            <a:pPr algn="l">
              <a:lnSpc>
                <a:spcPts val="4730"/>
              </a:lnSpc>
            </a:pPr>
            <a:endParaRPr lang="en-US" sz="4379">
              <a:solidFill>
                <a:srgbClr val="FFFFFF"/>
              </a:solidFill>
              <a:latin typeface="Codec Pro Bold"/>
            </a:endParaRPr>
          </a:p>
        </p:txBody>
      </p:sp>
      <p:graphicFrame>
        <p:nvGraphicFramePr>
          <p:cNvPr id="4" name="Table 4"/>
          <p:cNvGraphicFramePr>
            <a:graphicFrameLocks noGrp="1"/>
          </p:cNvGraphicFramePr>
          <p:nvPr/>
        </p:nvGraphicFramePr>
        <p:xfrm>
          <a:off x="10035152" y="2867186"/>
          <a:ext cx="7467600" cy="5885471"/>
        </p:xfrm>
        <a:graphic>
          <a:graphicData uri="http://schemas.openxmlformats.org/drawingml/2006/table">
            <a:tbl>
              <a:tblPr/>
              <a:tblGrid>
                <a:gridCol w="3733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1548086">
                <a:tc>
                  <a:txBody>
                    <a:bodyPr/>
                    <a:lstStyle/>
                    <a:p>
                      <a:pPr algn="l">
                        <a:lnSpc>
                          <a:spcPts val="3240"/>
                        </a:lnSpc>
                        <a:defRPr/>
                      </a:pPr>
                      <a:r>
                        <a:rPr lang="en-US" sz="2700">
                          <a:solidFill>
                            <a:srgbClr val="FFFFFF"/>
                          </a:solidFill>
                          <a:latin typeface="Codec Pro"/>
                        </a:rPr>
                        <a:t>Variable Number</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3240"/>
                        </a:lnSpc>
                        <a:defRPr/>
                      </a:pPr>
                      <a:r>
                        <a:rPr lang="en-US" sz="2700">
                          <a:solidFill>
                            <a:srgbClr val="FFFFFF"/>
                          </a:solidFill>
                          <a:latin typeface="Codec Pro"/>
                        </a:rPr>
                        <a:t>One-Hot</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extLst>
                  <a:ext uri="{0D108BD9-81ED-4DB2-BD59-A6C34878D82A}">
                    <a16:rowId xmlns:a16="http://schemas.microsoft.com/office/drawing/2014/main" val="10000"/>
                  </a:ext>
                </a:extLst>
              </a:tr>
              <a:tr h="867477">
                <a:tc>
                  <a:txBody>
                    <a:bodyPr/>
                    <a:lstStyle/>
                    <a:p>
                      <a:pPr algn="l">
                        <a:lnSpc>
                          <a:spcPts val="3240"/>
                        </a:lnSpc>
                        <a:defRPr/>
                      </a:pPr>
                      <a:r>
                        <a:rPr lang="en-US" sz="2700">
                          <a:solidFill>
                            <a:srgbClr val="000000"/>
                          </a:solidFill>
                          <a:latin typeface="Codec Pro"/>
                        </a:rPr>
                        <a:t>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00001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1"/>
                  </a:ext>
                </a:extLst>
              </a:tr>
              <a:tr h="867477">
                <a:tc>
                  <a:txBody>
                    <a:bodyPr/>
                    <a:lstStyle/>
                    <a:p>
                      <a:pPr algn="l">
                        <a:lnSpc>
                          <a:spcPts val="3240"/>
                        </a:lnSpc>
                        <a:defRPr/>
                      </a:pPr>
                      <a:r>
                        <a:rPr lang="en-US" sz="2700">
                          <a:solidFill>
                            <a:srgbClr val="000000"/>
                          </a:solidFill>
                          <a:latin typeface="Codec Pro"/>
                        </a:rPr>
                        <a:t>2</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00010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2"/>
                  </a:ext>
                </a:extLst>
              </a:tr>
              <a:tr h="867477">
                <a:tc>
                  <a:txBody>
                    <a:bodyPr/>
                    <a:lstStyle/>
                    <a:p>
                      <a:pPr algn="l">
                        <a:lnSpc>
                          <a:spcPts val="3240"/>
                        </a:lnSpc>
                        <a:defRPr/>
                      </a:pPr>
                      <a:r>
                        <a:rPr lang="en-US" sz="2700">
                          <a:solidFill>
                            <a:srgbClr val="000000"/>
                          </a:solidFill>
                          <a:latin typeface="Codec Pro"/>
                        </a:rPr>
                        <a:t>3</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00100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3"/>
                  </a:ext>
                </a:extLst>
              </a:tr>
              <a:tr h="867477">
                <a:tc>
                  <a:txBody>
                    <a:bodyPr/>
                    <a:lstStyle/>
                    <a:p>
                      <a:pPr algn="l">
                        <a:lnSpc>
                          <a:spcPts val="3240"/>
                        </a:lnSpc>
                        <a:defRPr/>
                      </a:pPr>
                      <a:r>
                        <a:rPr lang="en-US" sz="2700">
                          <a:solidFill>
                            <a:srgbClr val="000000"/>
                          </a:solidFill>
                          <a:latin typeface="Codec Pro"/>
                        </a:rPr>
                        <a:t>4</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01000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4"/>
                  </a:ext>
                </a:extLst>
              </a:tr>
              <a:tr h="867477">
                <a:tc>
                  <a:txBody>
                    <a:bodyPr/>
                    <a:lstStyle/>
                    <a:p>
                      <a:pPr algn="l">
                        <a:lnSpc>
                          <a:spcPts val="3240"/>
                        </a:lnSpc>
                        <a:defRPr/>
                      </a:pPr>
                      <a:r>
                        <a:rPr lang="en-US" sz="2700">
                          <a:solidFill>
                            <a:srgbClr val="000000"/>
                          </a:solidFill>
                          <a:latin typeface="Codec Pro"/>
                        </a:rPr>
                        <a:t>5</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10000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5"/>
                  </a:ext>
                </a:extLst>
              </a:tr>
            </a:tbl>
          </a:graphicData>
        </a:graphic>
      </p:graphicFrame>
      <p:sp>
        <p:nvSpPr>
          <p:cNvPr id="5" name="TextBox 5"/>
          <p:cNvSpPr txBox="1"/>
          <p:nvPr/>
        </p:nvSpPr>
        <p:spPr>
          <a:xfrm>
            <a:off x="1135664" y="2156258"/>
            <a:ext cx="8008336" cy="7265451"/>
          </a:xfrm>
          <a:prstGeom prst="rect">
            <a:avLst/>
          </a:prstGeom>
        </p:spPr>
        <p:txBody>
          <a:bodyPr lIns="0" tIns="0" rIns="0" bIns="0" rtlCol="0" anchor="t">
            <a:spAutoFit/>
          </a:bodyPr>
          <a:lstStyle/>
          <a:p>
            <a:pPr algn="l">
              <a:lnSpc>
                <a:spcPts val="3224"/>
              </a:lnSpc>
              <a:spcBef>
                <a:spcPct val="0"/>
              </a:spcBef>
            </a:pPr>
            <a:r>
              <a:rPr lang="en-US" sz="2985">
                <a:solidFill>
                  <a:srgbClr val="FFFFFF"/>
                </a:solidFill>
                <a:latin typeface="Codec Pro Bold"/>
              </a:rPr>
              <a:t>Method</a:t>
            </a:r>
            <a:r>
              <a:rPr lang="en-US" sz="2985">
                <a:solidFill>
                  <a:srgbClr val="FFFFFF"/>
                </a:solidFill>
                <a:latin typeface="Codec Pro"/>
              </a:rPr>
              <a:t> </a:t>
            </a:r>
          </a:p>
          <a:p>
            <a:pPr marL="644604" lvl="1" indent="-322302" algn="l">
              <a:lnSpc>
                <a:spcPts val="3224"/>
              </a:lnSpc>
              <a:spcBef>
                <a:spcPct val="0"/>
              </a:spcBef>
              <a:buFont typeface="Arial"/>
              <a:buChar char="•"/>
            </a:pPr>
            <a:r>
              <a:rPr lang="en-US" sz="2985">
                <a:solidFill>
                  <a:srgbClr val="FFFFFF"/>
                </a:solidFill>
                <a:latin typeface="Codec Pro"/>
              </a:rPr>
              <a:t>Transforms categorical variables into binary columns.</a:t>
            </a:r>
          </a:p>
          <a:p>
            <a:pPr algn="l">
              <a:lnSpc>
                <a:spcPts val="3224"/>
              </a:lnSpc>
              <a:spcBef>
                <a:spcPct val="0"/>
              </a:spcBef>
            </a:pPr>
            <a:endParaRPr lang="en-US" sz="2985">
              <a:solidFill>
                <a:srgbClr val="FFFFFF"/>
              </a:solidFill>
              <a:latin typeface="Codec Pro"/>
            </a:endParaRPr>
          </a:p>
          <a:p>
            <a:pPr algn="l">
              <a:lnSpc>
                <a:spcPts val="3224"/>
              </a:lnSpc>
              <a:spcBef>
                <a:spcPct val="0"/>
              </a:spcBef>
            </a:pPr>
            <a:r>
              <a:rPr lang="en-US" sz="2985">
                <a:solidFill>
                  <a:srgbClr val="FFFFFF"/>
                </a:solidFill>
                <a:latin typeface="Codec Pro Bold"/>
              </a:rPr>
              <a:t>Implementation in R</a:t>
            </a:r>
          </a:p>
          <a:p>
            <a:pPr marL="644604" lvl="1" indent="-322302" algn="l">
              <a:lnSpc>
                <a:spcPts val="3224"/>
              </a:lnSpc>
              <a:spcBef>
                <a:spcPct val="0"/>
              </a:spcBef>
              <a:buFont typeface="Arial"/>
              <a:buChar char="•"/>
            </a:pPr>
            <a:r>
              <a:rPr lang="en-US" sz="2985">
                <a:solidFill>
                  <a:srgbClr val="FFFFFF"/>
                </a:solidFill>
                <a:latin typeface="Codec Pro"/>
              </a:rPr>
              <a:t>We utilized a model.matrix(~ variable—1, data) for variables like job, marital, and outcome.</a:t>
            </a:r>
          </a:p>
          <a:p>
            <a:pPr algn="l">
              <a:lnSpc>
                <a:spcPts val="3224"/>
              </a:lnSpc>
              <a:spcBef>
                <a:spcPct val="0"/>
              </a:spcBef>
            </a:pPr>
            <a:endParaRPr lang="en-US" sz="2985">
              <a:solidFill>
                <a:srgbClr val="FFFFFF"/>
              </a:solidFill>
              <a:latin typeface="Codec Pro"/>
            </a:endParaRPr>
          </a:p>
          <a:p>
            <a:pPr algn="l">
              <a:lnSpc>
                <a:spcPts val="3224"/>
              </a:lnSpc>
              <a:spcBef>
                <a:spcPct val="0"/>
              </a:spcBef>
            </a:pPr>
            <a:r>
              <a:rPr lang="en-US" sz="2985">
                <a:solidFill>
                  <a:srgbClr val="FFFFFF"/>
                </a:solidFill>
                <a:latin typeface="Codec Pro Bold"/>
              </a:rPr>
              <a:t>Example</a:t>
            </a:r>
          </a:p>
          <a:p>
            <a:pPr marL="644604" lvl="1" indent="-322302" algn="l">
              <a:lnSpc>
                <a:spcPts val="3224"/>
              </a:lnSpc>
              <a:spcBef>
                <a:spcPct val="0"/>
              </a:spcBef>
              <a:buFont typeface="Arial"/>
              <a:buChar char="•"/>
            </a:pPr>
            <a:r>
              <a:rPr lang="en-US" sz="2985">
                <a:solidFill>
                  <a:srgbClr val="FFFFFF"/>
                </a:solidFill>
                <a:latin typeface="Codec Pro"/>
              </a:rPr>
              <a:t>Job types encoded into columns such as job_admin., job_blue-collar, marked as 1 for presence and 0 for absence.</a:t>
            </a:r>
          </a:p>
          <a:p>
            <a:pPr algn="l">
              <a:lnSpc>
                <a:spcPts val="3224"/>
              </a:lnSpc>
              <a:spcBef>
                <a:spcPct val="0"/>
              </a:spcBef>
            </a:pPr>
            <a:endParaRPr lang="en-US" sz="2985">
              <a:solidFill>
                <a:srgbClr val="FFFFFF"/>
              </a:solidFill>
              <a:latin typeface="Codec Pro"/>
            </a:endParaRPr>
          </a:p>
          <a:p>
            <a:pPr algn="l">
              <a:lnSpc>
                <a:spcPts val="3224"/>
              </a:lnSpc>
              <a:spcBef>
                <a:spcPct val="0"/>
              </a:spcBef>
            </a:pPr>
            <a:r>
              <a:rPr lang="en-US" sz="2985">
                <a:solidFill>
                  <a:srgbClr val="FFFFFF"/>
                </a:solidFill>
                <a:latin typeface="Codec Pro Bold"/>
              </a:rPr>
              <a:t>Advantage</a:t>
            </a:r>
          </a:p>
          <a:p>
            <a:pPr marL="644604" lvl="1" indent="-322302" algn="l">
              <a:lnSpc>
                <a:spcPts val="3224"/>
              </a:lnSpc>
              <a:spcBef>
                <a:spcPct val="0"/>
              </a:spcBef>
              <a:buFont typeface="Arial"/>
              <a:buChar char="•"/>
            </a:pPr>
            <a:r>
              <a:rPr lang="en-US" sz="2985">
                <a:solidFill>
                  <a:srgbClr val="FFFFFF"/>
                </a:solidFill>
                <a:latin typeface="Codec Pro"/>
              </a:rPr>
              <a:t>Preserves categorical distinctions without implying ordinality, crucial for linear modeling.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1348740" y="835508"/>
            <a:ext cx="15590520" cy="1886022"/>
          </a:xfrm>
          <a:prstGeom prst="rect">
            <a:avLst/>
          </a:prstGeom>
        </p:spPr>
        <p:txBody>
          <a:bodyPr lIns="0" tIns="0" rIns="0" bIns="0" rtlCol="0" anchor="t">
            <a:spAutoFit/>
          </a:bodyPr>
          <a:lstStyle/>
          <a:p>
            <a:pPr algn="l">
              <a:lnSpc>
                <a:spcPts val="4730"/>
              </a:lnSpc>
            </a:pPr>
            <a:r>
              <a:rPr lang="en-US" sz="4379">
                <a:solidFill>
                  <a:srgbClr val="FFFFFF"/>
                </a:solidFill>
                <a:latin typeface="Codec Pro Bold"/>
              </a:rPr>
              <a:t>Encoding Ordinal Variables</a:t>
            </a:r>
          </a:p>
          <a:p>
            <a:pPr algn="l">
              <a:lnSpc>
                <a:spcPts val="4730"/>
              </a:lnSpc>
            </a:pPr>
            <a:endParaRPr lang="en-US" sz="4379">
              <a:solidFill>
                <a:srgbClr val="FFFFFF"/>
              </a:solidFill>
              <a:latin typeface="Codec Pro Bold"/>
            </a:endParaRPr>
          </a:p>
          <a:p>
            <a:pPr algn="l">
              <a:lnSpc>
                <a:spcPts val="4730"/>
              </a:lnSpc>
            </a:pPr>
            <a:endParaRPr lang="en-US" sz="4379">
              <a:solidFill>
                <a:srgbClr val="FFFFFF"/>
              </a:solidFill>
              <a:latin typeface="Codec Pro Bold"/>
            </a:endParaRPr>
          </a:p>
        </p:txBody>
      </p:sp>
      <p:sp>
        <p:nvSpPr>
          <p:cNvPr id="3" name="TextBox 3"/>
          <p:cNvSpPr txBox="1"/>
          <p:nvPr/>
        </p:nvSpPr>
        <p:spPr>
          <a:xfrm>
            <a:off x="914401" y="2423103"/>
            <a:ext cx="6344529" cy="7660767"/>
          </a:xfrm>
          <a:prstGeom prst="rect">
            <a:avLst/>
          </a:prstGeom>
        </p:spPr>
        <p:txBody>
          <a:bodyPr lIns="0" tIns="0" rIns="0" bIns="0" rtlCol="0" anchor="t">
            <a:spAutoFit/>
          </a:bodyPr>
          <a:lstStyle/>
          <a:p>
            <a:pPr algn="l">
              <a:lnSpc>
                <a:spcPts val="3311"/>
              </a:lnSpc>
            </a:pPr>
            <a:r>
              <a:rPr lang="en-US" sz="3449">
                <a:solidFill>
                  <a:srgbClr val="FFFFFF"/>
                </a:solidFill>
                <a:latin typeface="Codec Pro"/>
              </a:rPr>
              <a:t>Overview</a:t>
            </a:r>
          </a:p>
          <a:p>
            <a:pPr marL="624361" lvl="1" indent="-312181" algn="l">
              <a:lnSpc>
                <a:spcPts val="3311"/>
              </a:lnSpc>
              <a:buFont typeface="Arial"/>
              <a:buChar char="•"/>
            </a:pPr>
            <a:r>
              <a:rPr lang="en-US" sz="3449">
                <a:solidFill>
                  <a:srgbClr val="FFFFFF"/>
                </a:solidFill>
                <a:latin typeface="Codec Pro"/>
              </a:rPr>
              <a:t>Targets variables with a natural order, like education.</a:t>
            </a:r>
          </a:p>
          <a:p>
            <a:pPr algn="l">
              <a:lnSpc>
                <a:spcPts val="3311"/>
              </a:lnSpc>
            </a:pPr>
            <a:endParaRPr lang="en-US" sz="3449">
              <a:solidFill>
                <a:srgbClr val="FFFFFF"/>
              </a:solidFill>
              <a:latin typeface="Codec Pro"/>
            </a:endParaRPr>
          </a:p>
          <a:p>
            <a:pPr algn="l">
              <a:lnSpc>
                <a:spcPts val="3311"/>
              </a:lnSpc>
            </a:pPr>
            <a:r>
              <a:rPr lang="en-US" sz="3449">
                <a:solidFill>
                  <a:srgbClr val="FFFFFF"/>
                </a:solidFill>
                <a:latin typeface="Codec Pro"/>
              </a:rPr>
              <a:t>Encoding Strategy</a:t>
            </a:r>
          </a:p>
          <a:p>
            <a:pPr marL="624361" lvl="1" indent="-312181" algn="l">
              <a:lnSpc>
                <a:spcPts val="3311"/>
              </a:lnSpc>
              <a:buFont typeface="Arial"/>
              <a:buChar char="•"/>
            </a:pPr>
            <a:r>
              <a:rPr lang="en-US" sz="3449">
                <a:solidFill>
                  <a:srgbClr val="FFFFFF"/>
                </a:solidFill>
                <a:latin typeface="Codec Pro"/>
              </a:rPr>
              <a:t>Assigns integers to maintain order, from "illiterate" (0) to "university.degree" (6).</a:t>
            </a:r>
          </a:p>
          <a:p>
            <a:pPr algn="l">
              <a:lnSpc>
                <a:spcPts val="3311"/>
              </a:lnSpc>
            </a:pPr>
            <a:endParaRPr lang="en-US" sz="3449">
              <a:solidFill>
                <a:srgbClr val="FFFFFF"/>
              </a:solidFill>
              <a:latin typeface="Codec Pro"/>
            </a:endParaRPr>
          </a:p>
          <a:p>
            <a:pPr algn="l">
              <a:lnSpc>
                <a:spcPts val="3311"/>
              </a:lnSpc>
            </a:pPr>
            <a:r>
              <a:rPr lang="en-US" sz="3449">
                <a:solidFill>
                  <a:srgbClr val="FFFFFF"/>
                </a:solidFill>
                <a:latin typeface="Codec Pro"/>
              </a:rPr>
              <a:t>Purpose</a:t>
            </a:r>
          </a:p>
          <a:p>
            <a:pPr marL="624361" lvl="1" indent="-312181" algn="l">
              <a:lnSpc>
                <a:spcPts val="3311"/>
              </a:lnSpc>
              <a:buFont typeface="Arial"/>
              <a:buChar char="•"/>
            </a:pPr>
            <a:r>
              <a:rPr lang="en-US" sz="3449">
                <a:solidFill>
                  <a:srgbClr val="FFFFFF"/>
                </a:solidFill>
                <a:latin typeface="Codec Pro"/>
              </a:rPr>
              <a:t>Enhances model's recognition of order, boosting predictive accuracy and result interpretability.</a:t>
            </a:r>
          </a:p>
          <a:p>
            <a:pPr marL="624361" lvl="1" indent="-312181" algn="l">
              <a:lnSpc>
                <a:spcPts val="3725"/>
              </a:lnSpc>
            </a:pPr>
            <a:endParaRPr lang="en-US" sz="3449">
              <a:solidFill>
                <a:srgbClr val="FFFFFF"/>
              </a:solidFill>
              <a:latin typeface="Codec Pro"/>
            </a:endParaRPr>
          </a:p>
        </p:txBody>
      </p:sp>
      <p:graphicFrame>
        <p:nvGraphicFramePr>
          <p:cNvPr id="5" name="Table 5"/>
          <p:cNvGraphicFramePr>
            <a:graphicFrameLocks noGrp="1"/>
          </p:cNvGraphicFramePr>
          <p:nvPr>
            <p:extLst>
              <p:ext uri="{D42A27DB-BD31-4B8C-83A1-F6EECF244321}">
                <p14:modId xmlns:p14="http://schemas.microsoft.com/office/powerpoint/2010/main" val="1117493531"/>
              </p:ext>
            </p:extLst>
          </p:nvPr>
        </p:nvGraphicFramePr>
        <p:xfrm>
          <a:off x="8610600" y="1562100"/>
          <a:ext cx="9144000" cy="8213584"/>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867278">
                <a:tc>
                  <a:txBody>
                    <a:bodyPr/>
                    <a:lstStyle/>
                    <a:p>
                      <a:pPr algn="l">
                        <a:lnSpc>
                          <a:spcPts val="3240"/>
                        </a:lnSpc>
                        <a:defRPr/>
                      </a:pPr>
                      <a:r>
                        <a:rPr lang="en-US" sz="2700">
                          <a:solidFill>
                            <a:srgbClr val="FFFFFF"/>
                          </a:solidFill>
                          <a:latin typeface="Codec Pro"/>
                        </a:rPr>
                        <a:t>Education Level</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3240"/>
                        </a:lnSpc>
                        <a:defRPr/>
                      </a:pPr>
                      <a:r>
                        <a:rPr lang="en-US" sz="2700" dirty="0">
                          <a:solidFill>
                            <a:srgbClr val="FFFFFF"/>
                          </a:solidFill>
                          <a:latin typeface="Codec Pro"/>
                        </a:rPr>
                        <a:t>Encoded Value</a:t>
                      </a:r>
                      <a:endParaRPr lang="en-US" sz="1100" dirty="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extLst>
                  <a:ext uri="{0D108BD9-81ED-4DB2-BD59-A6C34878D82A}">
                    <a16:rowId xmlns:a16="http://schemas.microsoft.com/office/drawing/2014/main" val="10000"/>
                  </a:ext>
                </a:extLst>
              </a:tr>
              <a:tr h="867278">
                <a:tc>
                  <a:txBody>
                    <a:bodyPr/>
                    <a:lstStyle/>
                    <a:p>
                      <a:pPr algn="l">
                        <a:lnSpc>
                          <a:spcPts val="3240"/>
                        </a:lnSpc>
                        <a:defRPr/>
                      </a:pPr>
                      <a:r>
                        <a:rPr lang="en-US" sz="2700">
                          <a:solidFill>
                            <a:srgbClr val="000000"/>
                          </a:solidFill>
                          <a:latin typeface="Codec Pro"/>
                        </a:rPr>
                        <a:t>illiterate</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1"/>
                  </a:ext>
                </a:extLst>
              </a:tr>
              <a:tr h="867278">
                <a:tc>
                  <a:txBody>
                    <a:bodyPr/>
                    <a:lstStyle/>
                    <a:p>
                      <a:pPr algn="l">
                        <a:lnSpc>
                          <a:spcPts val="3240"/>
                        </a:lnSpc>
                        <a:defRPr/>
                      </a:pPr>
                      <a:r>
                        <a:rPr lang="en-US" sz="2700">
                          <a:solidFill>
                            <a:srgbClr val="000000"/>
                          </a:solidFill>
                          <a:latin typeface="Codec Pro"/>
                        </a:rPr>
                        <a:t>basic.4y</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2"/>
                  </a:ext>
                </a:extLst>
              </a:tr>
              <a:tr h="867278">
                <a:tc>
                  <a:txBody>
                    <a:bodyPr/>
                    <a:lstStyle/>
                    <a:p>
                      <a:pPr algn="l">
                        <a:lnSpc>
                          <a:spcPts val="3240"/>
                        </a:lnSpc>
                        <a:defRPr/>
                      </a:pPr>
                      <a:r>
                        <a:rPr lang="en-US" sz="2700">
                          <a:solidFill>
                            <a:srgbClr val="000000"/>
                          </a:solidFill>
                          <a:latin typeface="Codec Pro"/>
                        </a:rPr>
                        <a:t>basic.6y</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2</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3"/>
                  </a:ext>
                </a:extLst>
              </a:tr>
              <a:tr h="867278">
                <a:tc>
                  <a:txBody>
                    <a:bodyPr/>
                    <a:lstStyle/>
                    <a:p>
                      <a:pPr algn="l">
                        <a:lnSpc>
                          <a:spcPts val="3240"/>
                        </a:lnSpc>
                        <a:defRPr/>
                      </a:pPr>
                      <a:r>
                        <a:rPr lang="en-US" sz="2700">
                          <a:solidFill>
                            <a:srgbClr val="000000"/>
                          </a:solidFill>
                          <a:latin typeface="Codec Pro"/>
                        </a:rPr>
                        <a:t>basic.9y</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3</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4"/>
                  </a:ext>
                </a:extLst>
              </a:tr>
              <a:tr h="867278">
                <a:tc>
                  <a:txBody>
                    <a:bodyPr/>
                    <a:lstStyle/>
                    <a:p>
                      <a:pPr algn="l">
                        <a:lnSpc>
                          <a:spcPts val="3240"/>
                        </a:lnSpc>
                        <a:defRPr/>
                      </a:pPr>
                      <a:r>
                        <a:rPr lang="en-US" sz="2700">
                          <a:solidFill>
                            <a:srgbClr val="000000"/>
                          </a:solidFill>
                          <a:latin typeface="Codec Pro"/>
                        </a:rPr>
                        <a:t>high.school</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4</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5"/>
                  </a:ext>
                </a:extLst>
              </a:tr>
              <a:tr h="1071319">
                <a:tc>
                  <a:txBody>
                    <a:bodyPr/>
                    <a:lstStyle/>
                    <a:p>
                      <a:pPr algn="l">
                        <a:lnSpc>
                          <a:spcPts val="3240"/>
                        </a:lnSpc>
                        <a:defRPr/>
                      </a:pPr>
                      <a:r>
                        <a:rPr lang="en-US" sz="2700">
                          <a:solidFill>
                            <a:srgbClr val="000000"/>
                          </a:solidFill>
                          <a:latin typeface="Codec Pro"/>
                        </a:rPr>
                        <a:t>professional.course</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a:solidFill>
                            <a:srgbClr val="000000"/>
                          </a:solidFill>
                          <a:latin typeface="Codec Pro"/>
                        </a:rPr>
                        <a:t>5</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6"/>
                  </a:ext>
                </a:extLst>
              </a:tr>
              <a:tr h="1071319">
                <a:tc>
                  <a:txBody>
                    <a:bodyPr/>
                    <a:lstStyle/>
                    <a:p>
                      <a:pPr algn="l">
                        <a:lnSpc>
                          <a:spcPts val="3240"/>
                        </a:lnSpc>
                        <a:defRPr/>
                      </a:pPr>
                      <a:r>
                        <a:rPr lang="en-US" sz="2700">
                          <a:solidFill>
                            <a:srgbClr val="000000"/>
                          </a:solidFill>
                          <a:latin typeface="Codec Pro"/>
                        </a:rPr>
                        <a:t>university.degree</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3240"/>
                        </a:lnSpc>
                        <a:defRPr/>
                      </a:pPr>
                      <a:r>
                        <a:rPr lang="en-US" sz="2700">
                          <a:solidFill>
                            <a:srgbClr val="000000"/>
                          </a:solidFill>
                          <a:latin typeface="Codec Pro"/>
                        </a:rPr>
                        <a:t>6</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7"/>
                  </a:ext>
                </a:extLst>
              </a:tr>
              <a:tr h="867278">
                <a:tc>
                  <a:txBody>
                    <a:bodyPr/>
                    <a:lstStyle/>
                    <a:p>
                      <a:pPr algn="l">
                        <a:lnSpc>
                          <a:spcPts val="3240"/>
                        </a:lnSpc>
                        <a:defRPr/>
                      </a:pPr>
                      <a:r>
                        <a:rPr lang="en-US" sz="2700">
                          <a:solidFill>
                            <a:srgbClr val="000000"/>
                          </a:solidFill>
                          <a:latin typeface="Codec Pro"/>
                        </a:rPr>
                        <a:t>unknown</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3240"/>
                        </a:lnSpc>
                        <a:defRPr/>
                      </a:pPr>
                      <a:r>
                        <a:rPr lang="en-US" sz="2700" dirty="0">
                          <a:solidFill>
                            <a:srgbClr val="000000"/>
                          </a:solidFill>
                          <a:latin typeface="Codec Pro"/>
                        </a:rPr>
                        <a:t>NA</a:t>
                      </a:r>
                      <a:endParaRPr lang="en-US" sz="1100" dirty="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1348740" y="1020709"/>
            <a:ext cx="15590520" cy="1013727"/>
          </a:xfrm>
          <a:prstGeom prst="rect">
            <a:avLst/>
          </a:prstGeom>
        </p:spPr>
        <p:txBody>
          <a:bodyPr lIns="0" tIns="0" rIns="0" bIns="0" rtlCol="0" anchor="t">
            <a:spAutoFit/>
          </a:bodyPr>
          <a:lstStyle/>
          <a:p>
            <a:pPr algn="l">
              <a:lnSpc>
                <a:spcPts val="7038"/>
              </a:lnSpc>
            </a:pPr>
            <a:r>
              <a:rPr lang="en-US" sz="6517">
                <a:solidFill>
                  <a:srgbClr val="FFFFFF"/>
                </a:solidFill>
                <a:latin typeface="Codec Pro Bold"/>
              </a:rPr>
              <a:t>Dealing with Missing Entries for Default</a:t>
            </a:r>
          </a:p>
        </p:txBody>
      </p:sp>
      <p:sp>
        <p:nvSpPr>
          <p:cNvPr id="3" name="TextBox 3"/>
          <p:cNvSpPr txBox="1"/>
          <p:nvPr/>
        </p:nvSpPr>
        <p:spPr>
          <a:xfrm>
            <a:off x="298025" y="2549510"/>
            <a:ext cx="8039358" cy="7122795"/>
          </a:xfrm>
          <a:prstGeom prst="rect">
            <a:avLst/>
          </a:prstGeom>
        </p:spPr>
        <p:txBody>
          <a:bodyPr lIns="0" tIns="0" rIns="0" bIns="0" rtlCol="0" anchor="t">
            <a:spAutoFit/>
          </a:bodyPr>
          <a:lstStyle/>
          <a:p>
            <a:pPr algn="l">
              <a:lnSpc>
                <a:spcPts val="3401"/>
              </a:lnSpc>
            </a:pPr>
            <a:r>
              <a:rPr lang="en-US" sz="3149">
                <a:solidFill>
                  <a:srgbClr val="FFFFFF"/>
                </a:solidFill>
                <a:latin typeface="Codec Pro"/>
              </a:rPr>
              <a:t>Purpose</a:t>
            </a:r>
          </a:p>
          <a:p>
            <a:pPr marL="680083" lvl="1" indent="-340042" algn="l">
              <a:lnSpc>
                <a:spcPts val="3401"/>
              </a:lnSpc>
              <a:buFont typeface="Arial"/>
              <a:buChar char="•"/>
            </a:pPr>
            <a:r>
              <a:rPr lang="en-US" sz="3149">
                <a:solidFill>
                  <a:srgbClr val="FFFFFF"/>
                </a:solidFill>
                <a:latin typeface="Codec Pro"/>
              </a:rPr>
              <a:t>Improves model's understanding of data patterns by addressing missing values.</a:t>
            </a:r>
          </a:p>
          <a:p>
            <a:pPr algn="l">
              <a:lnSpc>
                <a:spcPts val="3401"/>
              </a:lnSpc>
            </a:pPr>
            <a:r>
              <a:rPr lang="en-US" sz="3149">
                <a:solidFill>
                  <a:srgbClr val="FFFFFF"/>
                </a:solidFill>
                <a:latin typeface="Codec Pro"/>
              </a:rPr>
              <a:t>New Variable: Default Status Indicator</a:t>
            </a:r>
          </a:p>
          <a:p>
            <a:pPr marL="680083" lvl="1" indent="-340042" algn="l">
              <a:lnSpc>
                <a:spcPts val="3401"/>
              </a:lnSpc>
              <a:buFont typeface="Arial"/>
              <a:buChar char="•"/>
            </a:pPr>
            <a:r>
              <a:rPr lang="en-US" sz="3149">
                <a:solidFill>
                  <a:srgbClr val="FFFFFF"/>
                </a:solidFill>
                <a:latin typeface="Codec Pro"/>
              </a:rPr>
              <a:t>Created to flag missing data in the 'default' variable. Entries marked as 'unknown' are transformed into a binary indicator (1 for 'unknown', 0 otherwise).</a:t>
            </a:r>
          </a:p>
          <a:p>
            <a:pPr algn="l">
              <a:lnSpc>
                <a:spcPts val="3401"/>
              </a:lnSpc>
            </a:pPr>
            <a:r>
              <a:rPr lang="en-US" sz="3149">
                <a:solidFill>
                  <a:srgbClr val="FFFFFF"/>
                </a:solidFill>
                <a:latin typeface="Codec Pro"/>
              </a:rPr>
              <a:t>Impact</a:t>
            </a:r>
          </a:p>
          <a:p>
            <a:pPr marL="615315" lvl="1" indent="-307658" algn="l">
              <a:lnSpc>
                <a:spcPts val="3078"/>
              </a:lnSpc>
              <a:buFont typeface="Arial"/>
              <a:buChar char="•"/>
            </a:pPr>
            <a:r>
              <a:rPr lang="en-US" sz="2850">
                <a:solidFill>
                  <a:srgbClr val="FFFFFF"/>
                </a:solidFill>
                <a:latin typeface="Codec Pro"/>
              </a:rPr>
              <a:t>Allows the model to distinctly account for unknown default statuses, potentially aiding in more accurate risk assessments and predictions.</a:t>
            </a:r>
          </a:p>
          <a:p>
            <a:pPr algn="l">
              <a:lnSpc>
                <a:spcPts val="3078"/>
              </a:lnSpc>
            </a:pPr>
            <a:endParaRPr lang="en-US" sz="2850">
              <a:solidFill>
                <a:srgbClr val="FFFFFF"/>
              </a:solidFill>
              <a:latin typeface="Codec Pro"/>
            </a:endParaRPr>
          </a:p>
          <a:p>
            <a:pPr algn="l">
              <a:lnSpc>
                <a:spcPts val="3078"/>
              </a:lnSpc>
            </a:pPr>
            <a:endParaRPr lang="en-US" sz="2850">
              <a:solidFill>
                <a:srgbClr val="FFFFFF"/>
              </a:solidFill>
              <a:latin typeface="Codec Pro"/>
            </a:endParaRPr>
          </a:p>
        </p:txBody>
      </p:sp>
      <p:graphicFrame>
        <p:nvGraphicFramePr>
          <p:cNvPr id="5" name="Table 5"/>
          <p:cNvGraphicFramePr>
            <a:graphicFrameLocks noGrp="1"/>
          </p:cNvGraphicFramePr>
          <p:nvPr>
            <p:extLst>
              <p:ext uri="{D42A27DB-BD31-4B8C-83A1-F6EECF244321}">
                <p14:modId xmlns:p14="http://schemas.microsoft.com/office/powerpoint/2010/main" val="581211925"/>
              </p:ext>
            </p:extLst>
          </p:nvPr>
        </p:nvGraphicFramePr>
        <p:xfrm>
          <a:off x="8636426" y="2933700"/>
          <a:ext cx="9353549" cy="3733581"/>
        </p:xfrm>
        <a:graphic>
          <a:graphicData uri="http://schemas.openxmlformats.org/drawingml/2006/table">
            <a:tbl>
              <a:tblPr/>
              <a:tblGrid>
                <a:gridCol w="2472777">
                  <a:extLst>
                    <a:ext uri="{9D8B030D-6E8A-4147-A177-3AD203B41FA5}">
                      <a16:colId xmlns:a16="http://schemas.microsoft.com/office/drawing/2014/main" val="20000"/>
                    </a:ext>
                  </a:extLst>
                </a:gridCol>
                <a:gridCol w="1904190">
                  <a:extLst>
                    <a:ext uri="{9D8B030D-6E8A-4147-A177-3AD203B41FA5}">
                      <a16:colId xmlns:a16="http://schemas.microsoft.com/office/drawing/2014/main" val="20001"/>
                    </a:ext>
                  </a:extLst>
                </a:gridCol>
                <a:gridCol w="2183093">
                  <a:extLst>
                    <a:ext uri="{9D8B030D-6E8A-4147-A177-3AD203B41FA5}">
                      <a16:colId xmlns:a16="http://schemas.microsoft.com/office/drawing/2014/main" val="20002"/>
                    </a:ext>
                  </a:extLst>
                </a:gridCol>
                <a:gridCol w="2793489">
                  <a:extLst>
                    <a:ext uri="{9D8B030D-6E8A-4147-A177-3AD203B41FA5}">
                      <a16:colId xmlns:a16="http://schemas.microsoft.com/office/drawing/2014/main" val="20003"/>
                    </a:ext>
                  </a:extLst>
                </a:gridCol>
              </a:tblGrid>
              <a:tr h="791585">
                <a:tc>
                  <a:txBody>
                    <a:bodyPr/>
                    <a:lstStyle/>
                    <a:p>
                      <a:pPr algn="l">
                        <a:lnSpc>
                          <a:spcPts val="2879"/>
                        </a:lnSpc>
                        <a:defRPr/>
                      </a:pPr>
                      <a:r>
                        <a:rPr lang="en-US" sz="2400">
                          <a:solidFill>
                            <a:srgbClr val="FFFFFF"/>
                          </a:solidFill>
                          <a:latin typeface="Codec Pro"/>
                        </a:rPr>
                        <a:t>Default Status</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2879"/>
                        </a:lnSpc>
                        <a:defRPr/>
                      </a:pPr>
                      <a:r>
                        <a:rPr lang="en-US" sz="2400">
                          <a:solidFill>
                            <a:srgbClr val="FFFFFF"/>
                          </a:solidFill>
                          <a:latin typeface="Codec Pro"/>
                        </a:rPr>
                        <a:t>default_no</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2879"/>
                        </a:lnSpc>
                        <a:defRPr/>
                      </a:pPr>
                      <a:r>
                        <a:rPr lang="en-US" sz="2400">
                          <a:solidFill>
                            <a:srgbClr val="FFFFFF"/>
                          </a:solidFill>
                          <a:latin typeface="Codec Pro"/>
                        </a:rPr>
                        <a:t>default_yes</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tc>
                  <a:txBody>
                    <a:bodyPr/>
                    <a:lstStyle/>
                    <a:p>
                      <a:pPr algn="l">
                        <a:lnSpc>
                          <a:spcPts val="2879"/>
                        </a:lnSpc>
                        <a:defRPr/>
                      </a:pPr>
                      <a:r>
                        <a:rPr lang="en-US" sz="2400">
                          <a:solidFill>
                            <a:srgbClr val="FFFFFF"/>
                          </a:solidFill>
                          <a:latin typeface="Codec Pro"/>
                        </a:rPr>
                        <a:t>default_unknown</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FF5555"/>
                    </a:solidFill>
                  </a:tcPr>
                </a:tc>
                <a:extLst>
                  <a:ext uri="{0D108BD9-81ED-4DB2-BD59-A6C34878D82A}">
                    <a16:rowId xmlns:a16="http://schemas.microsoft.com/office/drawing/2014/main" val="10000"/>
                  </a:ext>
                </a:extLst>
              </a:tr>
              <a:tr h="791585">
                <a:tc>
                  <a:txBody>
                    <a:bodyPr/>
                    <a:lstStyle/>
                    <a:p>
                      <a:pPr algn="l">
                        <a:lnSpc>
                          <a:spcPts val="2879"/>
                        </a:lnSpc>
                        <a:defRPr/>
                      </a:pPr>
                      <a:r>
                        <a:rPr lang="en-US" sz="2400">
                          <a:solidFill>
                            <a:srgbClr val="000000"/>
                          </a:solidFill>
                          <a:latin typeface="Codec Pro"/>
                        </a:rPr>
                        <a:t>no</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1"/>
                  </a:ext>
                </a:extLst>
              </a:tr>
              <a:tr h="791585">
                <a:tc>
                  <a:txBody>
                    <a:bodyPr/>
                    <a:lstStyle/>
                    <a:p>
                      <a:pPr algn="l">
                        <a:lnSpc>
                          <a:spcPts val="2879"/>
                        </a:lnSpc>
                        <a:defRPr/>
                      </a:pPr>
                      <a:r>
                        <a:rPr lang="en-US" sz="2400">
                          <a:solidFill>
                            <a:srgbClr val="000000"/>
                          </a:solidFill>
                          <a:latin typeface="Codec Pro"/>
                        </a:rPr>
                        <a:t>yes</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2879"/>
                        </a:lnSpc>
                        <a:defRPr/>
                      </a:pPr>
                      <a:r>
                        <a:rPr lang="en-US" sz="2400">
                          <a:solidFill>
                            <a:srgbClr val="000000"/>
                          </a:solidFill>
                          <a:latin typeface="Codec Pro"/>
                        </a:rPr>
                        <a:t>1</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2"/>
                  </a:ext>
                </a:extLst>
              </a:tr>
              <a:tr h="1358826">
                <a:tc>
                  <a:txBody>
                    <a:bodyPr/>
                    <a:lstStyle/>
                    <a:p>
                      <a:pPr algn="l">
                        <a:lnSpc>
                          <a:spcPts val="2879"/>
                        </a:lnSpc>
                        <a:defRPr/>
                      </a:pPr>
                      <a:r>
                        <a:rPr lang="en-US" sz="2400">
                          <a:solidFill>
                            <a:srgbClr val="000000"/>
                          </a:solidFill>
                          <a:latin typeface="Codec Pro"/>
                        </a:rPr>
                        <a:t>unknown</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a:solidFill>
                            <a:srgbClr val="000000"/>
                          </a:solidFill>
                          <a:latin typeface="Codec Pro"/>
                        </a:rPr>
                        <a:t>0</a:t>
                      </a:r>
                      <a:endParaRPr lang="en-US" sz="110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tc>
                  <a:txBody>
                    <a:bodyPr/>
                    <a:lstStyle/>
                    <a:p>
                      <a:pPr algn="l">
                        <a:lnSpc>
                          <a:spcPts val="2879"/>
                        </a:lnSpc>
                        <a:defRPr/>
                      </a:pPr>
                      <a:r>
                        <a:rPr lang="en-US" sz="2400" dirty="0">
                          <a:solidFill>
                            <a:srgbClr val="000000"/>
                          </a:solidFill>
                          <a:latin typeface="Codec Pro"/>
                        </a:rPr>
                        <a:t>1</a:t>
                      </a:r>
                      <a:endParaRPr lang="en-US" sz="1100" dirty="0"/>
                    </a:p>
                  </a:txBody>
                  <a:tcPr marT="91440" marB="91440" anchor="ctr">
                    <a:lnL w="4762" cap="flat" cmpd="sng" algn="ctr">
                      <a:solidFill>
                        <a:srgbClr val="FFFFFF"/>
                      </a:solidFill>
                      <a:prstDash val="solid"/>
                      <a:round/>
                      <a:headEnd type="none" w="med" len="med"/>
                      <a:tailEnd type="none" w="med" len="med"/>
                    </a:lnL>
                    <a:lnR w="4762" cap="flat" cmpd="sng" algn="ctr">
                      <a:solidFill>
                        <a:srgbClr val="FFFFFF"/>
                      </a:solidFill>
                      <a:prstDash val="solid"/>
                      <a:round/>
                      <a:headEnd type="none" w="med" len="med"/>
                      <a:tailEnd type="none" w="med" len="med"/>
                    </a:lnR>
                    <a:lnT w="4762" cap="flat" cmpd="sng" algn="ctr">
                      <a:solidFill>
                        <a:srgbClr val="FFFFFF"/>
                      </a:solidFill>
                      <a:prstDash val="solid"/>
                      <a:round/>
                      <a:headEnd type="none" w="med" len="med"/>
                      <a:tailEnd type="none" w="med" len="med"/>
                    </a:lnT>
                    <a:lnB w="4762" cap="flat" cmpd="sng" algn="ctr">
                      <a:solidFill>
                        <a:srgbClr val="FFFFFF"/>
                      </a:solidFill>
                      <a:prstDash val="solid"/>
                      <a:round/>
                      <a:headEnd type="none" w="med" len="med"/>
                      <a:tailEnd type="none" w="med" len="med"/>
                    </a:lnB>
                    <a:solidFill>
                      <a:srgbClr val="D0CCA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9448800" y="723900"/>
            <a:ext cx="7866850" cy="8319135"/>
          </a:xfrm>
          <a:prstGeom prst="rect">
            <a:avLst/>
          </a:prstGeom>
        </p:spPr>
        <p:txBody>
          <a:bodyPr lIns="0" tIns="0" rIns="0" bIns="0" rtlCol="0" anchor="t">
            <a:spAutoFit/>
          </a:bodyPr>
          <a:lstStyle/>
          <a:p>
            <a:pPr marL="0" lvl="0" indent="0" algn="l">
              <a:lnSpc>
                <a:spcPts val="5099"/>
              </a:lnSpc>
            </a:pPr>
            <a:r>
              <a:rPr lang="en-US" sz="3399" dirty="0">
                <a:solidFill>
                  <a:srgbClr val="FFFFFF"/>
                </a:solidFill>
                <a:latin typeface="Codec Pro Bold"/>
              </a:rPr>
              <a:t>Purpose</a:t>
            </a:r>
          </a:p>
          <a:p>
            <a:pPr marL="734056" lvl="1" indent="-367028" algn="l">
              <a:lnSpc>
                <a:spcPts val="5099"/>
              </a:lnSpc>
              <a:buFont typeface="Arial"/>
              <a:buChar char="•"/>
            </a:pPr>
            <a:r>
              <a:rPr lang="en-US" sz="3399" dirty="0">
                <a:solidFill>
                  <a:srgbClr val="FFFFFF"/>
                </a:solidFill>
                <a:latin typeface="Codec Pro"/>
              </a:rPr>
              <a:t>Enhances pattern recognition within the model.</a:t>
            </a:r>
          </a:p>
          <a:p>
            <a:pPr marL="0" lvl="0" indent="0" algn="l">
              <a:lnSpc>
                <a:spcPts val="5099"/>
              </a:lnSpc>
            </a:pPr>
            <a:endParaRPr lang="en-US" sz="3399" dirty="0">
              <a:solidFill>
                <a:srgbClr val="FFFFFF"/>
              </a:solidFill>
              <a:latin typeface="Codec Pro"/>
            </a:endParaRPr>
          </a:p>
          <a:p>
            <a:pPr marL="0" lvl="0" indent="0" algn="l">
              <a:lnSpc>
                <a:spcPts val="5099"/>
              </a:lnSpc>
            </a:pPr>
            <a:r>
              <a:rPr lang="en-US" sz="3399" dirty="0">
                <a:solidFill>
                  <a:srgbClr val="FFFFFF"/>
                </a:solidFill>
                <a:latin typeface="Codec Pro Bold"/>
              </a:rPr>
              <a:t>New Variable</a:t>
            </a:r>
            <a:r>
              <a:rPr lang="en-US" sz="3399" dirty="0">
                <a:solidFill>
                  <a:srgbClr val="FFFFFF"/>
                </a:solidFill>
                <a:latin typeface="Codec Pro"/>
              </a:rPr>
              <a:t> </a:t>
            </a:r>
            <a:r>
              <a:rPr lang="en-US" sz="3399" dirty="0" err="1">
                <a:solidFill>
                  <a:srgbClr val="FFFFFF"/>
                </a:solidFill>
                <a:latin typeface="Codec Pro"/>
              </a:rPr>
              <a:t>previously_contacted</a:t>
            </a:r>
            <a:r>
              <a:rPr lang="en-US" sz="3399" dirty="0">
                <a:solidFill>
                  <a:srgbClr val="FFFFFF"/>
                </a:solidFill>
                <a:latin typeface="Codec Pro"/>
              </a:rPr>
              <a:t>:</a:t>
            </a:r>
          </a:p>
          <a:p>
            <a:pPr marL="734056" lvl="1" indent="-367028" algn="l">
              <a:lnSpc>
                <a:spcPts val="5099"/>
              </a:lnSpc>
              <a:buFont typeface="Arial"/>
              <a:buChar char="•"/>
            </a:pPr>
            <a:r>
              <a:rPr lang="en-US" sz="3399" dirty="0">
                <a:solidFill>
                  <a:srgbClr val="FFFFFF"/>
                </a:solidFill>
                <a:latin typeface="Codec Pro"/>
              </a:rPr>
              <a:t>Created from </a:t>
            </a:r>
            <a:r>
              <a:rPr lang="en-US" sz="3399" dirty="0" err="1">
                <a:solidFill>
                  <a:srgbClr val="FFFFFF"/>
                </a:solidFill>
                <a:latin typeface="Codec Pro"/>
              </a:rPr>
              <a:t>pdays</a:t>
            </a:r>
            <a:r>
              <a:rPr lang="en-US" sz="3399" dirty="0">
                <a:solidFill>
                  <a:srgbClr val="FFFFFF"/>
                </a:solidFill>
                <a:latin typeface="Codec Pro"/>
              </a:rPr>
              <a:t>: 1 if previously contacted (</a:t>
            </a:r>
            <a:r>
              <a:rPr lang="en-US" sz="3399" dirty="0" err="1">
                <a:solidFill>
                  <a:srgbClr val="FFFFFF"/>
                </a:solidFill>
                <a:latin typeface="Codec Pro"/>
              </a:rPr>
              <a:t>pdays</a:t>
            </a:r>
            <a:r>
              <a:rPr lang="en-US" sz="3399" dirty="0">
                <a:solidFill>
                  <a:srgbClr val="FFFFFF"/>
                </a:solidFill>
                <a:latin typeface="Codec Pro"/>
              </a:rPr>
              <a:t> != 999), 0 otherwise.</a:t>
            </a:r>
          </a:p>
          <a:p>
            <a:pPr algn="l">
              <a:lnSpc>
                <a:spcPts val="5099"/>
              </a:lnSpc>
            </a:pPr>
            <a:endParaRPr lang="en-US" sz="3399" dirty="0">
              <a:solidFill>
                <a:srgbClr val="FFFFFF"/>
              </a:solidFill>
              <a:latin typeface="Codec Pro"/>
            </a:endParaRPr>
          </a:p>
          <a:p>
            <a:pPr marL="0" lvl="0" indent="0" algn="l">
              <a:lnSpc>
                <a:spcPts val="5099"/>
              </a:lnSpc>
            </a:pPr>
            <a:r>
              <a:rPr lang="en-US" sz="3399" dirty="0">
                <a:solidFill>
                  <a:srgbClr val="FFFFFF"/>
                </a:solidFill>
                <a:latin typeface="Codec Pro Bold"/>
              </a:rPr>
              <a:t>Impact</a:t>
            </a:r>
          </a:p>
          <a:p>
            <a:pPr marL="734059" lvl="1" indent="-367030" algn="l">
              <a:lnSpc>
                <a:spcPts val="5099"/>
              </a:lnSpc>
              <a:buFont typeface="Arial"/>
              <a:buChar char="•"/>
            </a:pPr>
            <a:r>
              <a:rPr lang="en-US" sz="3399" dirty="0">
                <a:solidFill>
                  <a:srgbClr val="FFFFFF"/>
                </a:solidFill>
                <a:latin typeface="Codec Pro"/>
              </a:rPr>
              <a:t>Improves model's understanding of prior contact influence on campaign outcomes.</a:t>
            </a:r>
          </a:p>
        </p:txBody>
      </p:sp>
      <p:sp>
        <p:nvSpPr>
          <p:cNvPr id="3" name="TextBox 3"/>
          <p:cNvSpPr txBox="1"/>
          <p:nvPr/>
        </p:nvSpPr>
        <p:spPr>
          <a:xfrm>
            <a:off x="1371600" y="3390900"/>
            <a:ext cx="6858000" cy="2257028"/>
          </a:xfrm>
          <a:prstGeom prst="rect">
            <a:avLst/>
          </a:prstGeom>
        </p:spPr>
        <p:txBody>
          <a:bodyPr wrap="square" lIns="0" tIns="0" rIns="0" bIns="0" rtlCol="0" anchor="t">
            <a:spAutoFit/>
          </a:bodyPr>
          <a:lstStyle/>
          <a:p>
            <a:pPr marL="0" lvl="0" indent="0" algn="l">
              <a:lnSpc>
                <a:spcPts val="8820"/>
              </a:lnSpc>
              <a:spcBef>
                <a:spcPct val="0"/>
              </a:spcBef>
            </a:pPr>
            <a:r>
              <a:rPr lang="en-US" sz="7350" dirty="0">
                <a:solidFill>
                  <a:srgbClr val="FFFFFF"/>
                </a:solidFill>
                <a:latin typeface="Codec Pro Bold"/>
              </a:rPr>
              <a:t>Engineering New Variables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pSp>
        <p:nvGrpSpPr>
          <p:cNvPr id="2" name="Group 2"/>
          <p:cNvGrpSpPr/>
          <p:nvPr/>
        </p:nvGrpSpPr>
        <p:grpSpPr>
          <a:xfrm>
            <a:off x="9220200" y="695647"/>
            <a:ext cx="8846915" cy="8895706"/>
            <a:chOff x="0" y="0"/>
            <a:chExt cx="2330052" cy="2342902"/>
          </a:xfrm>
        </p:grpSpPr>
        <p:sp>
          <p:nvSpPr>
            <p:cNvPr id="3" name="Freeform 3"/>
            <p:cNvSpPr/>
            <p:nvPr/>
          </p:nvSpPr>
          <p:spPr>
            <a:xfrm>
              <a:off x="0" y="0"/>
              <a:ext cx="2330052" cy="2342902"/>
            </a:xfrm>
            <a:custGeom>
              <a:avLst/>
              <a:gdLst/>
              <a:ahLst/>
              <a:cxnLst/>
              <a:rect l="l" t="t" r="r" b="b"/>
              <a:pathLst>
                <a:path w="2330052" h="2342902">
                  <a:moveTo>
                    <a:pt x="0" y="0"/>
                  </a:moveTo>
                  <a:lnTo>
                    <a:pt x="2330052" y="0"/>
                  </a:lnTo>
                  <a:lnTo>
                    <a:pt x="2330052" y="2342902"/>
                  </a:lnTo>
                  <a:lnTo>
                    <a:pt x="0" y="2342902"/>
                  </a:lnTo>
                  <a:close/>
                </a:path>
              </a:pathLst>
            </a:custGeom>
            <a:solidFill>
              <a:srgbClr val="577157"/>
            </a:solidFill>
          </p:spPr>
          <p:txBody>
            <a:bodyPr/>
            <a:lstStyle/>
            <a:p>
              <a:endParaRPr lang="en-US"/>
            </a:p>
          </p:txBody>
        </p:sp>
        <p:sp>
          <p:nvSpPr>
            <p:cNvPr id="4" name="TextBox 4"/>
            <p:cNvSpPr txBox="1"/>
            <p:nvPr/>
          </p:nvSpPr>
          <p:spPr>
            <a:xfrm>
              <a:off x="0" y="-95250"/>
              <a:ext cx="2330052" cy="2438152"/>
            </a:xfrm>
            <a:prstGeom prst="rect">
              <a:avLst/>
            </a:prstGeom>
          </p:spPr>
          <p:txBody>
            <a:bodyPr lIns="50800" tIns="50800" rIns="50800" bIns="50800" rtlCol="0" anchor="ctr"/>
            <a:lstStyle/>
            <a:p>
              <a:pPr algn="ctr">
                <a:lnSpc>
                  <a:spcPts val="3150"/>
                </a:lnSpc>
              </a:pPr>
              <a:endParaRPr/>
            </a:p>
          </p:txBody>
        </p:sp>
      </p:grpSp>
      <p:sp>
        <p:nvSpPr>
          <p:cNvPr id="5" name="Freeform 5"/>
          <p:cNvSpPr/>
          <p:nvPr/>
        </p:nvSpPr>
        <p:spPr>
          <a:xfrm>
            <a:off x="10058400" y="3558368"/>
            <a:ext cx="7494114" cy="3181876"/>
          </a:xfrm>
          <a:custGeom>
            <a:avLst/>
            <a:gdLst/>
            <a:ahLst/>
            <a:cxnLst/>
            <a:rect l="l" t="t" r="r" b="b"/>
            <a:pathLst>
              <a:path w="7494114" h="3181876">
                <a:moveTo>
                  <a:pt x="0" y="0"/>
                </a:moveTo>
                <a:lnTo>
                  <a:pt x="7494114" y="0"/>
                </a:lnTo>
                <a:lnTo>
                  <a:pt x="7494114" y="3181876"/>
                </a:lnTo>
                <a:lnTo>
                  <a:pt x="0" y="3181876"/>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1028700" y="3473981"/>
            <a:ext cx="7340874" cy="2842103"/>
            <a:chOff x="0" y="-104775"/>
            <a:chExt cx="9787832" cy="3789470"/>
          </a:xfrm>
        </p:grpSpPr>
        <p:sp>
          <p:nvSpPr>
            <p:cNvPr id="7" name="TextBox 7"/>
            <p:cNvSpPr txBox="1"/>
            <p:nvPr/>
          </p:nvSpPr>
          <p:spPr>
            <a:xfrm>
              <a:off x="0" y="-104775"/>
              <a:ext cx="9787832" cy="614015"/>
            </a:xfrm>
            <a:prstGeom prst="rect">
              <a:avLst/>
            </a:prstGeom>
          </p:spPr>
          <p:txBody>
            <a:bodyPr lIns="0" tIns="0" rIns="0" bIns="0" rtlCol="0" anchor="t">
              <a:spAutoFit/>
            </a:bodyPr>
            <a:lstStyle/>
            <a:p>
              <a:pPr marL="0" lvl="0" indent="0" algn="l">
                <a:lnSpc>
                  <a:spcPts val="3919"/>
                </a:lnSpc>
              </a:pPr>
              <a:r>
                <a:rPr lang="en-US" sz="2799" strike="noStrike" dirty="0">
                  <a:solidFill>
                    <a:srgbClr val="FFFFFF"/>
                  </a:solidFill>
                  <a:latin typeface="Codec Pro"/>
                </a:rPr>
                <a:t>Effects on Logistic Regression</a:t>
              </a:r>
              <a:r>
                <a:rPr lang="zh-CN" altLang="en-US" sz="2799" strike="noStrike" dirty="0">
                  <a:solidFill>
                    <a:srgbClr val="FFFFFF"/>
                  </a:solidFill>
                  <a:latin typeface="Codec Pro"/>
                </a:rPr>
                <a:t> </a:t>
              </a:r>
              <a:r>
                <a:rPr lang="en-US" altLang="zh-CN" sz="2799" strike="noStrike" dirty="0">
                  <a:solidFill>
                    <a:srgbClr val="FFFFFF"/>
                  </a:solidFill>
                  <a:latin typeface="Codec Pro"/>
                </a:rPr>
                <a:t>&amp;</a:t>
              </a:r>
              <a:r>
                <a:rPr lang="zh-CN" altLang="en-US" sz="2799" strike="noStrike" dirty="0">
                  <a:solidFill>
                    <a:srgbClr val="FFFFFF"/>
                  </a:solidFill>
                  <a:latin typeface="Codec Pro"/>
                </a:rPr>
                <a:t> </a:t>
              </a:r>
              <a:r>
                <a:rPr lang="en-US" altLang="zh-CN" sz="2799" strike="noStrike" dirty="0">
                  <a:solidFill>
                    <a:srgbClr val="FFFFFF"/>
                  </a:solidFill>
                  <a:latin typeface="Codec Pro"/>
                </a:rPr>
                <a:t>SVM</a:t>
              </a:r>
              <a:endParaRPr lang="en-US" sz="2799" strike="noStrike" dirty="0">
                <a:solidFill>
                  <a:srgbClr val="FFFFFF"/>
                </a:solidFill>
                <a:latin typeface="Codec Pro"/>
              </a:endParaRPr>
            </a:p>
          </p:txBody>
        </p:sp>
        <p:sp>
          <p:nvSpPr>
            <p:cNvPr id="8" name="TextBox 8"/>
            <p:cNvSpPr txBox="1"/>
            <p:nvPr/>
          </p:nvSpPr>
          <p:spPr>
            <a:xfrm>
              <a:off x="0" y="886249"/>
              <a:ext cx="9787832" cy="2798446"/>
            </a:xfrm>
            <a:prstGeom prst="rect">
              <a:avLst/>
            </a:prstGeom>
          </p:spPr>
          <p:txBody>
            <a:bodyPr lIns="0" tIns="0" rIns="0" bIns="0" rtlCol="0" anchor="t">
              <a:spAutoFit/>
            </a:bodyPr>
            <a:lstStyle/>
            <a:p>
              <a:pPr marL="518157" lvl="1" indent="-259078" algn="l">
                <a:lnSpc>
                  <a:spcPts val="3359"/>
                </a:lnSpc>
                <a:buFont typeface="Arial"/>
                <a:buChar char="•"/>
              </a:pPr>
              <a:r>
                <a:rPr lang="en-US" sz="2399" strike="noStrike">
                  <a:solidFill>
                    <a:srgbClr val="FFFFFF"/>
                  </a:solidFill>
                  <a:latin typeface="Codec Pro"/>
                </a:rPr>
                <a:t>Ensures uniform influence across all features, preventing scale bias.</a:t>
              </a:r>
            </a:p>
            <a:p>
              <a:pPr marL="518157" lvl="1" indent="-259078" algn="l">
                <a:lnSpc>
                  <a:spcPts val="3359"/>
                </a:lnSpc>
                <a:buFont typeface="Arial"/>
                <a:buChar char="•"/>
              </a:pPr>
              <a:r>
                <a:rPr lang="en-US" sz="2399" strike="noStrike">
                  <a:solidFill>
                    <a:srgbClr val="FFFFFF"/>
                  </a:solidFill>
                  <a:latin typeface="Codec Pro"/>
                </a:rPr>
                <a:t>Enhances interpretability of model coefficients, providing clearer insights for better decision-making.</a:t>
              </a:r>
            </a:p>
          </p:txBody>
        </p:sp>
      </p:grpSp>
      <p:grpSp>
        <p:nvGrpSpPr>
          <p:cNvPr id="9" name="Group 9"/>
          <p:cNvGrpSpPr/>
          <p:nvPr/>
        </p:nvGrpSpPr>
        <p:grpSpPr>
          <a:xfrm>
            <a:off x="1028700" y="6658983"/>
            <a:ext cx="7340874" cy="1979931"/>
            <a:chOff x="0" y="0"/>
            <a:chExt cx="9787832" cy="2639908"/>
          </a:xfrm>
        </p:grpSpPr>
        <p:sp>
          <p:nvSpPr>
            <p:cNvPr id="10" name="TextBox 10"/>
            <p:cNvSpPr txBox="1"/>
            <p:nvPr/>
          </p:nvSpPr>
          <p:spPr>
            <a:xfrm>
              <a:off x="0" y="-104775"/>
              <a:ext cx="9787832" cy="670349"/>
            </a:xfrm>
            <a:prstGeom prst="rect">
              <a:avLst/>
            </a:prstGeom>
          </p:spPr>
          <p:txBody>
            <a:bodyPr lIns="0" tIns="0" rIns="0" bIns="0" rtlCol="0" anchor="t">
              <a:spAutoFit/>
            </a:bodyPr>
            <a:lstStyle/>
            <a:p>
              <a:pPr marL="0" lvl="0" indent="0" algn="l">
                <a:lnSpc>
                  <a:spcPts val="3919"/>
                </a:lnSpc>
              </a:pPr>
              <a:r>
                <a:rPr lang="en-US" sz="2799" strike="noStrike">
                  <a:solidFill>
                    <a:srgbClr val="FFFFFF"/>
                  </a:solidFill>
                  <a:latin typeface="Codec Pro"/>
                </a:rPr>
                <a:t>Normalization Benefits</a:t>
              </a:r>
            </a:p>
          </p:txBody>
        </p:sp>
        <p:sp>
          <p:nvSpPr>
            <p:cNvPr id="11" name="TextBox 11"/>
            <p:cNvSpPr txBox="1"/>
            <p:nvPr/>
          </p:nvSpPr>
          <p:spPr>
            <a:xfrm>
              <a:off x="0" y="886249"/>
              <a:ext cx="9787832" cy="1753659"/>
            </a:xfrm>
            <a:prstGeom prst="rect">
              <a:avLst/>
            </a:prstGeom>
          </p:spPr>
          <p:txBody>
            <a:bodyPr lIns="0" tIns="0" rIns="0" bIns="0" rtlCol="0" anchor="t">
              <a:spAutoFit/>
            </a:bodyPr>
            <a:lstStyle/>
            <a:p>
              <a:pPr marL="539746" lvl="1" indent="-269873" algn="l">
                <a:lnSpc>
                  <a:spcPts val="3499"/>
                </a:lnSpc>
                <a:buFont typeface="Arial"/>
                <a:buChar char="•"/>
              </a:pPr>
              <a:r>
                <a:rPr lang="en-US" sz="2499" strike="noStrike">
                  <a:solidFill>
                    <a:srgbClr val="FFFFFF"/>
                  </a:solidFill>
                  <a:latin typeface="Codec Pro"/>
                </a:rPr>
                <a:t>Stabilizes feature variance, aligning with the Central Limit Theorem to enhance algorithm convergence and model stability.</a:t>
              </a:r>
            </a:p>
          </p:txBody>
        </p:sp>
      </p:grpSp>
      <p:sp>
        <p:nvSpPr>
          <p:cNvPr id="12" name="TextBox 12"/>
          <p:cNvSpPr txBox="1"/>
          <p:nvPr/>
        </p:nvSpPr>
        <p:spPr>
          <a:xfrm>
            <a:off x="603387" y="2028567"/>
            <a:ext cx="8191500" cy="1162657"/>
          </a:xfrm>
          <a:prstGeom prst="rect">
            <a:avLst/>
          </a:prstGeom>
        </p:spPr>
        <p:txBody>
          <a:bodyPr lIns="0" tIns="0" rIns="0" bIns="0" rtlCol="0" anchor="t">
            <a:spAutoFit/>
          </a:bodyPr>
          <a:lstStyle/>
          <a:p>
            <a:pPr marL="0" lvl="0" indent="0" algn="l">
              <a:lnSpc>
                <a:spcPts val="7908"/>
              </a:lnSpc>
            </a:pPr>
            <a:r>
              <a:rPr lang="en-US" sz="7531" strike="noStrike" dirty="0">
                <a:solidFill>
                  <a:srgbClr val="FFFFFF"/>
                </a:solidFill>
                <a:latin typeface="Codec Pro"/>
              </a:rPr>
              <a:t>Normalizing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3" name="TextBox 3"/>
          <p:cNvSpPr txBox="1"/>
          <p:nvPr/>
        </p:nvSpPr>
        <p:spPr>
          <a:xfrm>
            <a:off x="3124200" y="4229100"/>
            <a:ext cx="12801600" cy="1384995"/>
          </a:xfrm>
          <a:prstGeom prst="rect">
            <a:avLst/>
          </a:prstGeom>
        </p:spPr>
        <p:txBody>
          <a:bodyPr wrap="square" lIns="0" tIns="0" rIns="0" bIns="0" rtlCol="0" anchor="t">
            <a:spAutoFit/>
          </a:bodyPr>
          <a:lstStyle/>
          <a:p>
            <a:pPr algn="l">
              <a:lnSpc>
                <a:spcPts val="10800"/>
              </a:lnSpc>
            </a:pPr>
            <a:r>
              <a:rPr lang="en-US" sz="9000" dirty="0">
                <a:solidFill>
                  <a:srgbClr val="FFFFFF"/>
                </a:solidFill>
                <a:latin typeface="Codec Pro Bold"/>
              </a:rPr>
              <a:t>Performance</a:t>
            </a:r>
            <a:r>
              <a:rPr lang="zh-CN" altLang="en-US" sz="9000" dirty="0">
                <a:solidFill>
                  <a:srgbClr val="FFFFFF"/>
                </a:solidFill>
                <a:latin typeface="Codec Pro Bold"/>
              </a:rPr>
              <a:t> </a:t>
            </a:r>
            <a:r>
              <a:rPr lang="en-US" sz="9000" dirty="0">
                <a:solidFill>
                  <a:srgbClr val="FFFFFF"/>
                </a:solidFill>
                <a:latin typeface="Codec Pro Bold"/>
              </a:rPr>
              <a:t>Measures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65236"/>
        </a:solidFill>
        <a:effectLst/>
      </p:bgPr>
    </p:bg>
    <p:spTree>
      <p:nvGrpSpPr>
        <p:cNvPr id="1" name=""/>
        <p:cNvGrpSpPr/>
        <p:nvPr/>
      </p:nvGrpSpPr>
      <p:grpSpPr>
        <a:xfrm>
          <a:off x="0" y="0"/>
          <a:ext cx="0" cy="0"/>
          <a:chOff x="0" y="0"/>
          <a:chExt cx="0" cy="0"/>
        </a:xfrm>
      </p:grpSpPr>
      <p:sp>
        <p:nvSpPr>
          <p:cNvPr id="2" name="TextBox 2"/>
          <p:cNvSpPr txBox="1"/>
          <p:nvPr/>
        </p:nvSpPr>
        <p:spPr>
          <a:xfrm>
            <a:off x="2765944" y="1058215"/>
            <a:ext cx="13363164" cy="1514475"/>
          </a:xfrm>
          <a:prstGeom prst="rect">
            <a:avLst/>
          </a:prstGeom>
        </p:spPr>
        <p:txBody>
          <a:bodyPr lIns="0" tIns="0" rIns="0" bIns="0" rtlCol="0" anchor="t">
            <a:spAutoFit/>
          </a:bodyPr>
          <a:lstStyle/>
          <a:p>
            <a:pPr algn="ctr">
              <a:lnSpc>
                <a:spcPts val="10800"/>
              </a:lnSpc>
            </a:pPr>
            <a:r>
              <a:rPr lang="en-US" sz="9000">
                <a:solidFill>
                  <a:srgbClr val="FFFFFF"/>
                </a:solidFill>
                <a:latin typeface="Codec Pro Bold"/>
              </a:rPr>
              <a:t>Performance Measures</a:t>
            </a:r>
          </a:p>
        </p:txBody>
      </p:sp>
      <p:grpSp>
        <p:nvGrpSpPr>
          <p:cNvPr id="3" name="Group 3"/>
          <p:cNvGrpSpPr/>
          <p:nvPr/>
        </p:nvGrpSpPr>
        <p:grpSpPr>
          <a:xfrm>
            <a:off x="1028700" y="3471467"/>
            <a:ext cx="7722996" cy="2409080"/>
            <a:chOff x="0" y="0"/>
            <a:chExt cx="1572155" cy="490412"/>
          </a:xfrm>
        </p:grpSpPr>
        <p:sp>
          <p:nvSpPr>
            <p:cNvPr id="4" name="Freeform 4"/>
            <p:cNvSpPr/>
            <p:nvPr/>
          </p:nvSpPr>
          <p:spPr>
            <a:xfrm>
              <a:off x="0" y="0"/>
              <a:ext cx="1572155" cy="490412"/>
            </a:xfrm>
            <a:custGeom>
              <a:avLst/>
              <a:gdLst/>
              <a:ahLst/>
              <a:cxnLst/>
              <a:rect l="l" t="t" r="r" b="b"/>
              <a:pathLst>
                <a:path w="1572155" h="490412">
                  <a:moveTo>
                    <a:pt x="0" y="0"/>
                  </a:moveTo>
                  <a:lnTo>
                    <a:pt x="1572155" y="0"/>
                  </a:lnTo>
                  <a:lnTo>
                    <a:pt x="1572155" y="490412"/>
                  </a:lnTo>
                  <a:lnTo>
                    <a:pt x="0" y="490412"/>
                  </a:lnTo>
                  <a:close/>
                </a:path>
              </a:pathLst>
            </a:custGeom>
            <a:solidFill>
              <a:srgbClr val="FFFFFF"/>
            </a:solidFill>
          </p:spPr>
          <p:txBody>
            <a:bodyPr/>
            <a:lstStyle/>
            <a:p>
              <a:endParaRPr lang="en-US"/>
            </a:p>
          </p:txBody>
        </p:sp>
        <p:sp>
          <p:nvSpPr>
            <p:cNvPr id="5" name="TextBox 5"/>
            <p:cNvSpPr txBox="1"/>
            <p:nvPr/>
          </p:nvSpPr>
          <p:spPr>
            <a:xfrm>
              <a:off x="0" y="-66675"/>
              <a:ext cx="1572155" cy="557087"/>
            </a:xfrm>
            <a:prstGeom prst="rect">
              <a:avLst/>
            </a:prstGeom>
          </p:spPr>
          <p:txBody>
            <a:bodyPr lIns="254000" tIns="254000" rIns="254000" bIns="254000" rtlCol="0" anchor="ctr"/>
            <a:lstStyle/>
            <a:p>
              <a:pPr algn="ctr">
                <a:lnSpc>
                  <a:spcPts val="3380"/>
                </a:lnSpc>
              </a:pPr>
              <a:r>
                <a:rPr lang="en-US" sz="2600">
                  <a:solidFill>
                    <a:srgbClr val="365236"/>
                  </a:solidFill>
                  <a:latin typeface="Codec Pro Bold"/>
                </a:rPr>
                <a:t>Accuracy</a:t>
              </a:r>
            </a:p>
            <a:p>
              <a:pPr algn="ctr">
                <a:lnSpc>
                  <a:spcPts val="1299"/>
                </a:lnSpc>
              </a:pPr>
              <a:endParaRPr lang="en-US" sz="2600">
                <a:solidFill>
                  <a:srgbClr val="365236"/>
                </a:solidFill>
                <a:latin typeface="Codec Pro Bold"/>
              </a:endParaRPr>
            </a:p>
            <a:p>
              <a:pPr algn="ctr">
                <a:lnSpc>
                  <a:spcPts val="2600"/>
                </a:lnSpc>
              </a:pPr>
              <a:r>
                <a:rPr lang="en-US" sz="2000">
                  <a:solidFill>
                    <a:srgbClr val="365236"/>
                  </a:solidFill>
                  <a:latin typeface="Codec Pro Bold"/>
                </a:rPr>
                <a:t> (Overall Correctness)</a:t>
              </a:r>
            </a:p>
            <a:p>
              <a:pPr algn="ctr">
                <a:lnSpc>
                  <a:spcPts val="2600"/>
                </a:lnSpc>
              </a:pPr>
              <a:endParaRPr lang="en-US" sz="2000">
                <a:solidFill>
                  <a:srgbClr val="365236"/>
                </a:solidFill>
                <a:latin typeface="Codec Pro Bold"/>
              </a:endParaRPr>
            </a:p>
            <a:p>
              <a:pPr algn="ctr">
                <a:lnSpc>
                  <a:spcPts val="2600"/>
                </a:lnSpc>
              </a:pPr>
              <a:r>
                <a:rPr lang="en-US" sz="2000">
                  <a:solidFill>
                    <a:srgbClr val="365236"/>
                  </a:solidFill>
                  <a:latin typeface="Codec Pro"/>
                </a:rPr>
                <a:t>imbalance dataset</a:t>
              </a:r>
            </a:p>
          </p:txBody>
        </p:sp>
      </p:grpSp>
      <p:grpSp>
        <p:nvGrpSpPr>
          <p:cNvPr id="6" name="Group 6"/>
          <p:cNvGrpSpPr/>
          <p:nvPr/>
        </p:nvGrpSpPr>
        <p:grpSpPr>
          <a:xfrm>
            <a:off x="9536304" y="3471467"/>
            <a:ext cx="7722996" cy="2409080"/>
            <a:chOff x="0" y="0"/>
            <a:chExt cx="1572155" cy="490412"/>
          </a:xfrm>
        </p:grpSpPr>
        <p:sp>
          <p:nvSpPr>
            <p:cNvPr id="7" name="Freeform 7"/>
            <p:cNvSpPr/>
            <p:nvPr/>
          </p:nvSpPr>
          <p:spPr>
            <a:xfrm>
              <a:off x="0" y="0"/>
              <a:ext cx="1572155" cy="490412"/>
            </a:xfrm>
            <a:custGeom>
              <a:avLst/>
              <a:gdLst/>
              <a:ahLst/>
              <a:cxnLst/>
              <a:rect l="l" t="t" r="r" b="b"/>
              <a:pathLst>
                <a:path w="1572155" h="490412">
                  <a:moveTo>
                    <a:pt x="0" y="0"/>
                  </a:moveTo>
                  <a:lnTo>
                    <a:pt x="1572155" y="0"/>
                  </a:lnTo>
                  <a:lnTo>
                    <a:pt x="1572155" y="490412"/>
                  </a:lnTo>
                  <a:lnTo>
                    <a:pt x="0" y="490412"/>
                  </a:lnTo>
                  <a:close/>
                </a:path>
              </a:pathLst>
            </a:custGeom>
            <a:solidFill>
              <a:srgbClr val="FFFFFF"/>
            </a:solidFill>
          </p:spPr>
          <p:txBody>
            <a:bodyPr/>
            <a:lstStyle/>
            <a:p>
              <a:endParaRPr lang="en-US"/>
            </a:p>
          </p:txBody>
        </p:sp>
        <p:sp>
          <p:nvSpPr>
            <p:cNvPr id="8" name="TextBox 8"/>
            <p:cNvSpPr txBox="1"/>
            <p:nvPr/>
          </p:nvSpPr>
          <p:spPr>
            <a:xfrm>
              <a:off x="0" y="-66675"/>
              <a:ext cx="1572155" cy="557087"/>
            </a:xfrm>
            <a:prstGeom prst="rect">
              <a:avLst/>
            </a:prstGeom>
          </p:spPr>
          <p:txBody>
            <a:bodyPr lIns="254000" tIns="254000" rIns="254000" bIns="254000" rtlCol="0" anchor="ctr"/>
            <a:lstStyle/>
            <a:p>
              <a:pPr algn="ctr">
                <a:lnSpc>
                  <a:spcPts val="3380"/>
                </a:lnSpc>
              </a:pPr>
              <a:r>
                <a:rPr lang="en-US" sz="2600">
                  <a:solidFill>
                    <a:srgbClr val="365236"/>
                  </a:solidFill>
                  <a:latin typeface="Codec Pro Bold"/>
                  <a:ea typeface="Codec Pro Bold"/>
                </a:rPr>
                <a:t>Specificity🌟</a:t>
              </a:r>
            </a:p>
            <a:p>
              <a:pPr algn="ctr">
                <a:lnSpc>
                  <a:spcPts val="1299"/>
                </a:lnSpc>
              </a:pPr>
              <a:endParaRPr lang="en-US" sz="2600">
                <a:solidFill>
                  <a:srgbClr val="365236"/>
                </a:solidFill>
                <a:latin typeface="Codec Pro Bold"/>
                <a:ea typeface="Codec Pro Bold"/>
              </a:endParaRPr>
            </a:p>
            <a:p>
              <a:pPr algn="ctr">
                <a:lnSpc>
                  <a:spcPts val="2600"/>
                </a:lnSpc>
              </a:pPr>
              <a:r>
                <a:rPr lang="en-US" sz="2000">
                  <a:solidFill>
                    <a:srgbClr val="365236"/>
                  </a:solidFill>
                  <a:latin typeface="Codec Pro Bold"/>
                </a:rPr>
                <a:t>(True Negative Rate for "Yes")</a:t>
              </a:r>
            </a:p>
            <a:p>
              <a:pPr algn="ctr">
                <a:lnSpc>
                  <a:spcPts val="2600"/>
                </a:lnSpc>
              </a:pPr>
              <a:endParaRPr lang="en-US" sz="2000">
                <a:solidFill>
                  <a:srgbClr val="365236"/>
                </a:solidFill>
                <a:latin typeface="Codec Pro Bold"/>
              </a:endParaRPr>
            </a:p>
            <a:p>
              <a:pPr algn="ctr">
                <a:lnSpc>
                  <a:spcPts val="2600"/>
                </a:lnSpc>
              </a:pPr>
              <a:r>
                <a:rPr lang="en-US" sz="2000">
                  <a:solidFill>
                    <a:srgbClr val="365236"/>
                  </a:solidFill>
                  <a:latin typeface="Codec Pro"/>
                </a:rPr>
                <a:t>identify “YES” customer</a:t>
              </a:r>
            </a:p>
          </p:txBody>
        </p:sp>
      </p:grpSp>
      <p:grpSp>
        <p:nvGrpSpPr>
          <p:cNvPr id="9" name="Group 9"/>
          <p:cNvGrpSpPr/>
          <p:nvPr/>
        </p:nvGrpSpPr>
        <p:grpSpPr>
          <a:xfrm>
            <a:off x="9536304" y="5967680"/>
            <a:ext cx="7722996" cy="2409080"/>
            <a:chOff x="0" y="0"/>
            <a:chExt cx="1572155" cy="490412"/>
          </a:xfrm>
        </p:grpSpPr>
        <p:sp>
          <p:nvSpPr>
            <p:cNvPr id="10" name="Freeform 10"/>
            <p:cNvSpPr/>
            <p:nvPr/>
          </p:nvSpPr>
          <p:spPr>
            <a:xfrm>
              <a:off x="0" y="0"/>
              <a:ext cx="1572155" cy="490412"/>
            </a:xfrm>
            <a:custGeom>
              <a:avLst/>
              <a:gdLst/>
              <a:ahLst/>
              <a:cxnLst/>
              <a:rect l="l" t="t" r="r" b="b"/>
              <a:pathLst>
                <a:path w="1572155" h="490412">
                  <a:moveTo>
                    <a:pt x="0" y="0"/>
                  </a:moveTo>
                  <a:lnTo>
                    <a:pt x="1572155" y="0"/>
                  </a:lnTo>
                  <a:lnTo>
                    <a:pt x="1572155" y="490412"/>
                  </a:lnTo>
                  <a:lnTo>
                    <a:pt x="0" y="490412"/>
                  </a:lnTo>
                  <a:close/>
                </a:path>
              </a:pathLst>
            </a:custGeom>
            <a:solidFill>
              <a:srgbClr val="FFFFFF"/>
            </a:solidFill>
          </p:spPr>
          <p:txBody>
            <a:bodyPr/>
            <a:lstStyle/>
            <a:p>
              <a:endParaRPr lang="en-US"/>
            </a:p>
          </p:txBody>
        </p:sp>
        <p:sp>
          <p:nvSpPr>
            <p:cNvPr id="11" name="TextBox 11"/>
            <p:cNvSpPr txBox="1"/>
            <p:nvPr/>
          </p:nvSpPr>
          <p:spPr>
            <a:xfrm>
              <a:off x="0" y="-66675"/>
              <a:ext cx="1572155" cy="557087"/>
            </a:xfrm>
            <a:prstGeom prst="rect">
              <a:avLst/>
            </a:prstGeom>
          </p:spPr>
          <p:txBody>
            <a:bodyPr lIns="254000" tIns="254000" rIns="254000" bIns="254000" rtlCol="0" anchor="ctr"/>
            <a:lstStyle/>
            <a:p>
              <a:pPr algn="ctr">
                <a:lnSpc>
                  <a:spcPts val="3380"/>
                </a:lnSpc>
              </a:pPr>
              <a:r>
                <a:rPr lang="en-US" sz="2600">
                  <a:solidFill>
                    <a:srgbClr val="365236"/>
                  </a:solidFill>
                  <a:latin typeface="Codec Pro Bold"/>
                </a:rPr>
                <a:t>AUC</a:t>
              </a:r>
            </a:p>
            <a:p>
              <a:pPr algn="ctr">
                <a:lnSpc>
                  <a:spcPts val="2600"/>
                </a:lnSpc>
              </a:pPr>
              <a:r>
                <a:rPr lang="en-US" sz="2000">
                  <a:solidFill>
                    <a:srgbClr val="365236"/>
                  </a:solidFill>
                  <a:latin typeface="Codec Pro Bold"/>
                </a:rPr>
                <a:t>(Classification Ability)</a:t>
              </a:r>
            </a:p>
            <a:p>
              <a:pPr algn="ctr">
                <a:lnSpc>
                  <a:spcPts val="2600"/>
                </a:lnSpc>
              </a:pPr>
              <a:endParaRPr lang="en-US" sz="2000">
                <a:solidFill>
                  <a:srgbClr val="365236"/>
                </a:solidFill>
                <a:latin typeface="Codec Pro Bold"/>
              </a:endParaRPr>
            </a:p>
            <a:p>
              <a:pPr algn="ctr">
                <a:lnSpc>
                  <a:spcPts val="2600"/>
                </a:lnSpc>
              </a:pPr>
              <a:r>
                <a:rPr lang="en-US" sz="2000">
                  <a:solidFill>
                    <a:srgbClr val="365236"/>
                  </a:solidFill>
                  <a:latin typeface="Codec Pro"/>
                </a:rPr>
                <a:t>random guess</a:t>
              </a:r>
            </a:p>
          </p:txBody>
        </p:sp>
      </p:grpSp>
      <p:grpSp>
        <p:nvGrpSpPr>
          <p:cNvPr id="12" name="Group 12"/>
          <p:cNvGrpSpPr/>
          <p:nvPr/>
        </p:nvGrpSpPr>
        <p:grpSpPr>
          <a:xfrm>
            <a:off x="1028700" y="5967680"/>
            <a:ext cx="7722996" cy="2409080"/>
            <a:chOff x="0" y="0"/>
            <a:chExt cx="1572155" cy="490411"/>
          </a:xfrm>
        </p:grpSpPr>
        <p:sp>
          <p:nvSpPr>
            <p:cNvPr id="13" name="Freeform 13"/>
            <p:cNvSpPr/>
            <p:nvPr/>
          </p:nvSpPr>
          <p:spPr>
            <a:xfrm>
              <a:off x="0" y="0"/>
              <a:ext cx="1572155" cy="490411"/>
            </a:xfrm>
            <a:custGeom>
              <a:avLst/>
              <a:gdLst/>
              <a:ahLst/>
              <a:cxnLst/>
              <a:rect l="l" t="t" r="r" b="b"/>
              <a:pathLst>
                <a:path w="1572155" h="490411">
                  <a:moveTo>
                    <a:pt x="0" y="0"/>
                  </a:moveTo>
                  <a:lnTo>
                    <a:pt x="1572155" y="0"/>
                  </a:lnTo>
                  <a:lnTo>
                    <a:pt x="1572155" y="490411"/>
                  </a:lnTo>
                  <a:lnTo>
                    <a:pt x="0" y="490411"/>
                  </a:lnTo>
                  <a:close/>
                </a:path>
              </a:pathLst>
            </a:custGeom>
            <a:solidFill>
              <a:srgbClr val="FFFFFF"/>
            </a:solidFill>
          </p:spPr>
          <p:txBody>
            <a:bodyPr/>
            <a:lstStyle/>
            <a:p>
              <a:endParaRPr lang="en-US"/>
            </a:p>
          </p:txBody>
        </p:sp>
        <p:sp>
          <p:nvSpPr>
            <p:cNvPr id="14" name="TextBox 14"/>
            <p:cNvSpPr txBox="1"/>
            <p:nvPr/>
          </p:nvSpPr>
          <p:spPr>
            <a:xfrm>
              <a:off x="0" y="-66675"/>
              <a:ext cx="1572155" cy="557086"/>
            </a:xfrm>
            <a:prstGeom prst="rect">
              <a:avLst/>
            </a:prstGeom>
          </p:spPr>
          <p:txBody>
            <a:bodyPr lIns="254000" tIns="254000" rIns="254000" bIns="254000" rtlCol="0" anchor="ctr"/>
            <a:lstStyle/>
            <a:p>
              <a:pPr algn="ctr">
                <a:lnSpc>
                  <a:spcPts val="3380"/>
                </a:lnSpc>
              </a:pPr>
              <a:r>
                <a:rPr lang="en-US" sz="2600">
                  <a:solidFill>
                    <a:srgbClr val="365236"/>
                  </a:solidFill>
                  <a:latin typeface="Codec Pro Bold"/>
                  <a:ea typeface="Codec Pro Bold"/>
                </a:rPr>
                <a:t>Balanced Accuracy🌟</a:t>
              </a:r>
            </a:p>
            <a:p>
              <a:pPr algn="ctr">
                <a:lnSpc>
                  <a:spcPts val="1299"/>
                </a:lnSpc>
              </a:pPr>
              <a:endParaRPr lang="en-US" sz="2600">
                <a:solidFill>
                  <a:srgbClr val="365236"/>
                </a:solidFill>
                <a:latin typeface="Codec Pro Bold"/>
                <a:ea typeface="Codec Pro Bold"/>
              </a:endParaRPr>
            </a:p>
            <a:p>
              <a:pPr algn="ctr">
                <a:lnSpc>
                  <a:spcPts val="2600"/>
                </a:lnSpc>
              </a:pPr>
              <a:r>
                <a:rPr lang="en-US" sz="2000">
                  <a:solidFill>
                    <a:srgbClr val="365236"/>
                  </a:solidFill>
                  <a:latin typeface="Codec Pro Bold"/>
                </a:rPr>
                <a:t>(Average of Sensitivity and Specificity)</a:t>
              </a:r>
            </a:p>
            <a:p>
              <a:pPr algn="ctr">
                <a:lnSpc>
                  <a:spcPts val="2600"/>
                </a:lnSpc>
              </a:pPr>
              <a:endParaRPr lang="en-US" sz="2000">
                <a:solidFill>
                  <a:srgbClr val="365236"/>
                </a:solidFill>
                <a:latin typeface="Codec Pro Bold"/>
              </a:endParaRPr>
            </a:p>
            <a:p>
              <a:pPr algn="ctr">
                <a:lnSpc>
                  <a:spcPts val="2600"/>
                </a:lnSpc>
              </a:pPr>
              <a:r>
                <a:rPr lang="en-US" sz="2000">
                  <a:solidFill>
                    <a:srgbClr val="365236"/>
                  </a:solidFill>
                  <a:latin typeface="Codec Pro"/>
                </a:rPr>
                <a:t>overall  performance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3" name="TextBox 3"/>
          <p:cNvSpPr txBox="1"/>
          <p:nvPr/>
        </p:nvSpPr>
        <p:spPr>
          <a:xfrm>
            <a:off x="6938746" y="4314825"/>
            <a:ext cx="4410509"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Models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045354" y="2562132"/>
          <a:ext cx="14205686" cy="7054692"/>
        </p:xfrm>
        <a:graphic>
          <a:graphicData uri="http://schemas.openxmlformats.org/drawingml/2006/table">
            <a:tbl>
              <a:tblPr/>
              <a:tblGrid>
                <a:gridCol w="6786332">
                  <a:extLst>
                    <a:ext uri="{9D8B030D-6E8A-4147-A177-3AD203B41FA5}">
                      <a16:colId xmlns:a16="http://schemas.microsoft.com/office/drawing/2014/main" val="20000"/>
                    </a:ext>
                  </a:extLst>
                </a:gridCol>
                <a:gridCol w="7419354">
                  <a:extLst>
                    <a:ext uri="{9D8B030D-6E8A-4147-A177-3AD203B41FA5}">
                      <a16:colId xmlns:a16="http://schemas.microsoft.com/office/drawing/2014/main" val="20001"/>
                    </a:ext>
                  </a:extLst>
                </a:gridCol>
              </a:tblGrid>
              <a:tr h="872967">
                <a:tc>
                  <a:txBody>
                    <a:bodyPr/>
                    <a:lstStyle/>
                    <a:p>
                      <a:pPr algn="ctr">
                        <a:lnSpc>
                          <a:spcPts val="3080"/>
                        </a:lnSpc>
                        <a:defRPr/>
                      </a:pPr>
                      <a:r>
                        <a:rPr lang="en-US" sz="2200">
                          <a:solidFill>
                            <a:srgbClr val="FFFFFF"/>
                          </a:solidFill>
                          <a:latin typeface="Codec Pro Bold"/>
                        </a:rPr>
                        <a:t>Model</a:t>
                      </a:r>
                      <a:endParaRPr lang="en-US" sz="1100"/>
                    </a:p>
                  </a:txBody>
                  <a:tcPr marL="95250" marR="95250" marT="95250" marB="9525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tc>
                  <a:txBody>
                    <a:bodyPr/>
                    <a:lstStyle/>
                    <a:p>
                      <a:pPr algn="ctr">
                        <a:lnSpc>
                          <a:spcPts val="3080"/>
                        </a:lnSpc>
                        <a:defRPr/>
                      </a:pPr>
                      <a:r>
                        <a:rPr lang="en-US" sz="2200">
                          <a:solidFill>
                            <a:srgbClr val="FFFFFF"/>
                          </a:solidFill>
                          <a:latin typeface="Codec Pro Bold"/>
                        </a:rPr>
                        <a:t>Model Justification</a:t>
                      </a:r>
                      <a:endParaRPr lang="en-US" sz="1100"/>
                    </a:p>
                  </a:txBody>
                  <a:tcPr marL="95250" marR="95250" marT="95250" marB="952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52525">
                <a:tc>
                  <a:txBody>
                    <a:bodyPr/>
                    <a:lstStyle/>
                    <a:p>
                      <a:pPr algn="ctr">
                        <a:lnSpc>
                          <a:spcPts val="3080"/>
                        </a:lnSpc>
                        <a:defRPr/>
                      </a:pPr>
                      <a:r>
                        <a:rPr lang="en-US" sz="2200">
                          <a:solidFill>
                            <a:srgbClr val="000000"/>
                          </a:solidFill>
                          <a:latin typeface="Codec Pro"/>
                        </a:rPr>
                        <a:t>K-Means</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latin typeface="Codec Pro"/>
                          <a:ea typeface="Codec Pro"/>
                        </a:rPr>
                        <a:t>✅   Discover cluster structure</a:t>
                      </a:r>
                      <a:endParaRPr lang="en-US" sz="1100"/>
                    </a:p>
                    <a:p>
                      <a:pPr algn="l">
                        <a:lnSpc>
                          <a:spcPts val="3080"/>
                        </a:lnSpc>
                      </a:pPr>
                      <a:r>
                        <a:rPr lang="en-US" sz="2200">
                          <a:solidFill>
                            <a:srgbClr val="000000"/>
                          </a:solidFill>
                          <a:ea typeface="Codec Pro"/>
                        </a:rPr>
                        <a:t>✅   </a:t>
                      </a:r>
                      <a:r>
                        <a:rPr lang="en-US" sz="2200">
                          <a:solidFill>
                            <a:srgbClr val="000000"/>
                          </a:solidFill>
                          <a:latin typeface="Codec Pro"/>
                        </a:rPr>
                        <a:t>Provide insights for supervised learning</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62050">
                <a:tc>
                  <a:txBody>
                    <a:bodyPr/>
                    <a:lstStyle/>
                    <a:p>
                      <a:pPr algn="ctr">
                        <a:lnSpc>
                          <a:spcPts val="3080"/>
                        </a:lnSpc>
                        <a:defRPr/>
                      </a:pPr>
                      <a:r>
                        <a:rPr lang="en-US" sz="2200">
                          <a:solidFill>
                            <a:srgbClr val="000000"/>
                          </a:solidFill>
                          <a:latin typeface="Codec Pro"/>
                        </a:rPr>
                        <a:t>Logistic regression</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ea typeface="Codec Pro"/>
                        </a:rPr>
                        <a:t>✅ </a:t>
                      </a:r>
                      <a:r>
                        <a:rPr lang="en-US" sz="2200">
                          <a:solidFill>
                            <a:srgbClr val="000000"/>
                          </a:solidFill>
                          <a:latin typeface="Codec Pro"/>
                        </a:rPr>
                        <a:t>  Predict probability of a binary outcome</a:t>
                      </a:r>
                      <a:endParaRPr lang="en-US" sz="1100"/>
                    </a:p>
                    <a:p>
                      <a:pPr algn="l">
                        <a:lnSpc>
                          <a:spcPts val="3080"/>
                        </a:lnSpc>
                      </a:pPr>
                      <a:r>
                        <a:rPr lang="en-US" sz="2200">
                          <a:solidFill>
                            <a:srgbClr val="000000"/>
                          </a:solidFill>
                          <a:ea typeface="Codec Pro"/>
                        </a:rPr>
                        <a:t>✅   </a:t>
                      </a:r>
                      <a:r>
                        <a:rPr lang="en-US" sz="2200">
                          <a:solidFill>
                            <a:srgbClr val="000000"/>
                          </a:solidFill>
                          <a:latin typeface="Codec Pro"/>
                        </a:rPr>
                        <a:t>Reveal the relationships and the log-odds </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62050">
                <a:tc>
                  <a:txBody>
                    <a:bodyPr/>
                    <a:lstStyle/>
                    <a:p>
                      <a:pPr algn="ctr">
                        <a:lnSpc>
                          <a:spcPts val="3080"/>
                        </a:lnSpc>
                        <a:defRPr/>
                      </a:pPr>
                      <a:r>
                        <a:rPr lang="en-US" sz="2200">
                          <a:solidFill>
                            <a:srgbClr val="000000"/>
                          </a:solidFill>
                          <a:latin typeface="Codec Pro"/>
                        </a:rPr>
                        <a:t>SVM</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ea typeface="Codec Pro"/>
                        </a:rPr>
                        <a:t>✅ </a:t>
                      </a:r>
                      <a:r>
                        <a:rPr lang="en-US" sz="2200">
                          <a:solidFill>
                            <a:srgbClr val="000000"/>
                          </a:solidFill>
                          <a:latin typeface="Codec Pro"/>
                        </a:rPr>
                        <a:t>  Suit high dimensional dataset</a:t>
                      </a:r>
                      <a:endParaRPr lang="en-US" sz="1100"/>
                    </a:p>
                    <a:p>
                      <a:pPr algn="l">
                        <a:lnSpc>
                          <a:spcPts val="3080"/>
                        </a:lnSpc>
                      </a:pPr>
                      <a:r>
                        <a:rPr lang="en-US" sz="2200">
                          <a:solidFill>
                            <a:srgbClr val="000000"/>
                          </a:solidFill>
                          <a:latin typeface="Codec Pro"/>
                          <a:ea typeface="Codec Pro"/>
                        </a:rPr>
                        <a:t>✅   Good for binary classification problem</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2575">
                <a:tc>
                  <a:txBody>
                    <a:bodyPr/>
                    <a:lstStyle/>
                    <a:p>
                      <a:pPr algn="ctr">
                        <a:lnSpc>
                          <a:spcPts val="3080"/>
                        </a:lnSpc>
                        <a:defRPr/>
                      </a:pPr>
                      <a:r>
                        <a:rPr lang="en-US" sz="2200">
                          <a:solidFill>
                            <a:srgbClr val="000000"/>
                          </a:solidFill>
                          <a:latin typeface="Codec Pro"/>
                        </a:rPr>
                        <a:t>Naive Bayes</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ea typeface="Codec Pro"/>
                        </a:rPr>
                        <a:t>✅ </a:t>
                      </a:r>
                      <a:r>
                        <a:rPr lang="en-US" sz="2200">
                          <a:solidFill>
                            <a:srgbClr val="000000"/>
                          </a:solidFill>
                          <a:latin typeface="Codec Pro"/>
                        </a:rPr>
                        <a:t>  Offer speed and simplicity</a:t>
                      </a:r>
                      <a:endParaRPr lang="en-US" sz="1100"/>
                    </a:p>
                    <a:p>
                      <a:pPr algn="l">
                        <a:lnSpc>
                          <a:spcPts val="3080"/>
                        </a:lnSpc>
                      </a:pPr>
                      <a:r>
                        <a:rPr lang="en-US" sz="2200">
                          <a:solidFill>
                            <a:srgbClr val="000000"/>
                          </a:solidFill>
                          <a:latin typeface="Codec Pro"/>
                          <a:ea typeface="Codec Pro"/>
                        </a:rPr>
                        <a:t>✅   Manage independent variables</a:t>
                      </a:r>
                    </a:p>
                    <a:p>
                      <a:pPr algn="l">
                        <a:lnSpc>
                          <a:spcPts val="3080"/>
                        </a:lnSpc>
                      </a:pPr>
                      <a:r>
                        <a:rPr lang="en-US" sz="2200">
                          <a:solidFill>
                            <a:srgbClr val="000000"/>
                          </a:solidFill>
                          <a:latin typeface="Codec Pro"/>
                          <a:ea typeface="Codec Pro"/>
                        </a:rPr>
                        <a:t>✅   S</a:t>
                      </a:r>
                      <a:r>
                        <a:rPr lang="en-US" sz="2200">
                          <a:solidFill>
                            <a:srgbClr val="000000"/>
                          </a:solidFill>
                          <a:latin typeface="Codec Pro"/>
                        </a:rPr>
                        <a:t>uit for classification </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52525">
                <a:tc>
                  <a:txBody>
                    <a:bodyPr/>
                    <a:lstStyle/>
                    <a:p>
                      <a:pPr algn="ctr">
                        <a:lnSpc>
                          <a:spcPts val="3080"/>
                        </a:lnSpc>
                        <a:defRPr/>
                      </a:pPr>
                      <a:r>
                        <a:rPr lang="en-US" sz="2200">
                          <a:solidFill>
                            <a:srgbClr val="000000"/>
                          </a:solidFill>
                          <a:latin typeface="Codec Pro"/>
                        </a:rPr>
                        <a:t>Random forest</a:t>
                      </a:r>
                      <a:endParaRPr lang="en-US" sz="1100"/>
                    </a:p>
                  </a:txBody>
                  <a:tcPr marL="95250" marR="95250" marT="95250" marB="9525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l">
                        <a:lnSpc>
                          <a:spcPts val="3080"/>
                        </a:lnSpc>
                        <a:defRPr/>
                      </a:pPr>
                      <a:r>
                        <a:rPr lang="en-US" sz="2200">
                          <a:solidFill>
                            <a:srgbClr val="000000"/>
                          </a:solidFill>
                          <a:ea typeface="Codec Pro"/>
                        </a:rPr>
                        <a:t>✅ </a:t>
                      </a:r>
                      <a:r>
                        <a:rPr lang="en-US" sz="2200">
                          <a:solidFill>
                            <a:srgbClr val="000000"/>
                          </a:solidFill>
                          <a:latin typeface="Codec Pro"/>
                        </a:rPr>
                        <a:t>  Solve class imbalance problem</a:t>
                      </a:r>
                      <a:endParaRPr lang="en-US" sz="1100"/>
                    </a:p>
                    <a:p>
                      <a:pPr algn="l">
                        <a:lnSpc>
                          <a:spcPts val="3080"/>
                        </a:lnSpc>
                      </a:pPr>
                      <a:r>
                        <a:rPr lang="en-US" sz="2200">
                          <a:solidFill>
                            <a:srgbClr val="000000"/>
                          </a:solidFill>
                          <a:ea typeface="Codec Pro"/>
                        </a:rPr>
                        <a:t>✅   </a:t>
                      </a:r>
                      <a:r>
                        <a:rPr lang="en-US" sz="2200">
                          <a:solidFill>
                            <a:srgbClr val="000000"/>
                          </a:solidFill>
                          <a:latin typeface="Codec Pro"/>
                        </a:rPr>
                        <a:t>Handle numeric and categorical data</a:t>
                      </a:r>
                    </a:p>
                  </a:txBody>
                  <a:tcPr marL="95250" marR="95250" marT="95250" marB="9525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TextBox 3"/>
          <p:cNvSpPr txBox="1"/>
          <p:nvPr/>
        </p:nvSpPr>
        <p:spPr>
          <a:xfrm>
            <a:off x="772654" y="343610"/>
            <a:ext cx="11226966"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Model Overview</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243405" cy="10287000"/>
          </a:xfrm>
          <a:prstGeom prst="rect">
            <a:avLst/>
          </a:prstGeom>
          <a:solidFill>
            <a:srgbClr val="365236"/>
          </a:solidFill>
        </p:spPr>
        <p:txBody>
          <a:bodyPr/>
          <a:lstStyle/>
          <a:p>
            <a:endParaRPr lang="en-US"/>
          </a:p>
        </p:txBody>
      </p:sp>
      <p:sp>
        <p:nvSpPr>
          <p:cNvPr id="3" name="Freeform 3"/>
          <p:cNvSpPr/>
          <p:nvPr/>
        </p:nvSpPr>
        <p:spPr>
          <a:xfrm>
            <a:off x="1564488" y="1996168"/>
            <a:ext cx="1885693" cy="1885693"/>
          </a:xfrm>
          <a:custGeom>
            <a:avLst/>
            <a:gdLst/>
            <a:ahLst/>
            <a:cxnLst/>
            <a:rect l="l" t="t" r="r" b="b"/>
            <a:pathLst>
              <a:path w="1885693" h="1885693">
                <a:moveTo>
                  <a:pt x="0" y="0"/>
                </a:moveTo>
                <a:lnTo>
                  <a:pt x="1885692" y="0"/>
                </a:lnTo>
                <a:lnTo>
                  <a:pt x="1885692" y="1885693"/>
                </a:lnTo>
                <a:lnTo>
                  <a:pt x="0" y="188569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66016" y="442912"/>
            <a:ext cx="5568329"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K-means</a:t>
            </a:r>
          </a:p>
        </p:txBody>
      </p:sp>
      <p:sp>
        <p:nvSpPr>
          <p:cNvPr id="5" name="TextBox 5"/>
          <p:cNvSpPr txBox="1"/>
          <p:nvPr/>
        </p:nvSpPr>
        <p:spPr>
          <a:xfrm>
            <a:off x="3450180" y="5419927"/>
            <a:ext cx="3143422"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PCA</a:t>
            </a:r>
          </a:p>
        </p:txBody>
      </p:sp>
      <p:sp>
        <p:nvSpPr>
          <p:cNvPr id="6" name="Freeform 6"/>
          <p:cNvSpPr/>
          <p:nvPr/>
        </p:nvSpPr>
        <p:spPr>
          <a:xfrm>
            <a:off x="2461362" y="7359375"/>
            <a:ext cx="1977637" cy="1690880"/>
          </a:xfrm>
          <a:custGeom>
            <a:avLst/>
            <a:gdLst/>
            <a:ahLst/>
            <a:cxnLst/>
            <a:rect l="l" t="t" r="r" b="b"/>
            <a:pathLst>
              <a:path w="1977637" h="1690880">
                <a:moveTo>
                  <a:pt x="0" y="0"/>
                </a:moveTo>
                <a:lnTo>
                  <a:pt x="1977637" y="0"/>
                </a:lnTo>
                <a:lnTo>
                  <a:pt x="1977637" y="1690880"/>
                </a:lnTo>
                <a:lnTo>
                  <a:pt x="0" y="1690880"/>
                </a:lnTo>
                <a:lnTo>
                  <a:pt x="0" y="0"/>
                </a:lnTo>
                <a:close/>
              </a:path>
            </a:pathLst>
          </a:custGeom>
          <a:blipFill>
            <a:blip r:embed="rId4"/>
            <a:stretch>
              <a:fillRect/>
            </a:stretch>
          </a:blipFill>
        </p:spPr>
        <p:txBody>
          <a:bodyPr/>
          <a:lstStyle/>
          <a:p>
            <a:endParaRPr lang="en-US"/>
          </a:p>
        </p:txBody>
      </p:sp>
      <p:grpSp>
        <p:nvGrpSpPr>
          <p:cNvPr id="7" name="Group 7"/>
          <p:cNvGrpSpPr/>
          <p:nvPr/>
        </p:nvGrpSpPr>
        <p:grpSpPr>
          <a:xfrm>
            <a:off x="9525093" y="8625977"/>
            <a:ext cx="5323132" cy="1264647"/>
            <a:chOff x="0" y="0"/>
            <a:chExt cx="7097509" cy="1686196"/>
          </a:xfrm>
        </p:grpSpPr>
        <p:sp>
          <p:nvSpPr>
            <p:cNvPr id="8" name="TextBox 8"/>
            <p:cNvSpPr txBox="1"/>
            <p:nvPr/>
          </p:nvSpPr>
          <p:spPr>
            <a:xfrm>
              <a:off x="0" y="-47625"/>
              <a:ext cx="7097509" cy="593725"/>
            </a:xfrm>
            <a:prstGeom prst="rect">
              <a:avLst/>
            </a:prstGeom>
          </p:spPr>
          <p:txBody>
            <a:bodyPr lIns="0" tIns="0" rIns="0" bIns="0" rtlCol="0" anchor="t">
              <a:spAutoFit/>
            </a:bodyPr>
            <a:lstStyle/>
            <a:p>
              <a:pPr marL="0" lvl="0" indent="0" algn="l">
                <a:lnSpc>
                  <a:spcPts val="3273"/>
                </a:lnSpc>
                <a:spcBef>
                  <a:spcPct val="0"/>
                </a:spcBef>
              </a:pPr>
              <a:r>
                <a:rPr lang="en-US" sz="2727">
                  <a:solidFill>
                    <a:srgbClr val="365236"/>
                  </a:solidFill>
                  <a:latin typeface="Codec Pro Bold"/>
                </a:rPr>
                <a:t>Key insights</a:t>
              </a:r>
            </a:p>
          </p:txBody>
        </p:sp>
        <p:sp>
          <p:nvSpPr>
            <p:cNvPr id="9" name="TextBox 9"/>
            <p:cNvSpPr txBox="1"/>
            <p:nvPr/>
          </p:nvSpPr>
          <p:spPr>
            <a:xfrm>
              <a:off x="0" y="760419"/>
              <a:ext cx="7097509" cy="925777"/>
            </a:xfrm>
            <a:prstGeom prst="rect">
              <a:avLst/>
            </a:prstGeom>
          </p:spPr>
          <p:txBody>
            <a:bodyPr lIns="0" tIns="0" rIns="0" bIns="0" rtlCol="0" anchor="t">
              <a:spAutoFit/>
            </a:bodyPr>
            <a:lstStyle/>
            <a:p>
              <a:pPr marL="420665" lvl="1" indent="-210332" algn="l">
                <a:lnSpc>
                  <a:spcPts val="2727"/>
                </a:lnSpc>
                <a:buFont typeface="Arial"/>
                <a:buChar char="•"/>
              </a:pPr>
              <a:r>
                <a:rPr lang="en-US" sz="1948">
                  <a:solidFill>
                    <a:srgbClr val="365236"/>
                  </a:solidFill>
                  <a:latin typeface="Codec Pro"/>
                </a:rPr>
                <a:t>Cluster Separation</a:t>
              </a:r>
            </a:p>
            <a:p>
              <a:pPr marL="420665" lvl="1" indent="-210332" algn="l">
                <a:lnSpc>
                  <a:spcPts val="2727"/>
                </a:lnSpc>
                <a:buFont typeface="Arial"/>
                <a:buChar char="•"/>
              </a:pPr>
              <a:r>
                <a:rPr lang="en-US" sz="1948">
                  <a:solidFill>
                    <a:srgbClr val="365236"/>
                  </a:solidFill>
                  <a:latin typeface="Codec Pro"/>
                </a:rPr>
                <a:t>Dimensionality Reduction</a:t>
              </a:r>
            </a:p>
          </p:txBody>
        </p:sp>
      </p:grpSp>
      <p:sp>
        <p:nvSpPr>
          <p:cNvPr id="10" name="Freeform 10" descr="A screen shot of a graph  Description automatically generated"/>
          <p:cNvSpPr/>
          <p:nvPr/>
        </p:nvSpPr>
        <p:spPr>
          <a:xfrm>
            <a:off x="7611157" y="354248"/>
            <a:ext cx="8555705" cy="7742701"/>
          </a:xfrm>
          <a:custGeom>
            <a:avLst/>
            <a:gdLst/>
            <a:ahLst/>
            <a:cxnLst/>
            <a:rect l="l" t="t" r="r" b="b"/>
            <a:pathLst>
              <a:path w="8555705" h="7742701">
                <a:moveTo>
                  <a:pt x="0" y="0"/>
                </a:moveTo>
                <a:lnTo>
                  <a:pt x="8555705" y="0"/>
                </a:lnTo>
                <a:lnTo>
                  <a:pt x="8555705" y="7742701"/>
                </a:lnTo>
                <a:lnTo>
                  <a:pt x="0" y="7742701"/>
                </a:lnTo>
                <a:lnTo>
                  <a:pt x="0" y="0"/>
                </a:lnTo>
                <a:close/>
              </a:path>
            </a:pathLst>
          </a:custGeom>
          <a:blipFill>
            <a:blip r:embed="rId5"/>
            <a:stretch>
              <a:fillRect l="-200" r="-200" b="-3532"/>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12524545"/>
              </p:ext>
            </p:extLst>
          </p:nvPr>
        </p:nvGraphicFramePr>
        <p:xfrm>
          <a:off x="1028700" y="2650231"/>
          <a:ext cx="16230600" cy="6219825"/>
        </p:xfrm>
        <a:graphic>
          <a:graphicData uri="http://schemas.openxmlformats.org/drawingml/2006/table">
            <a:tbl>
              <a:tblPr/>
              <a:tblGrid>
                <a:gridCol w="3962352">
                  <a:extLst>
                    <a:ext uri="{9D8B030D-6E8A-4147-A177-3AD203B41FA5}">
                      <a16:colId xmlns:a16="http://schemas.microsoft.com/office/drawing/2014/main" val="20000"/>
                    </a:ext>
                  </a:extLst>
                </a:gridCol>
                <a:gridCol w="3962352">
                  <a:extLst>
                    <a:ext uri="{9D8B030D-6E8A-4147-A177-3AD203B41FA5}">
                      <a16:colId xmlns:a16="http://schemas.microsoft.com/office/drawing/2014/main" val="20001"/>
                    </a:ext>
                  </a:extLst>
                </a:gridCol>
                <a:gridCol w="3962352">
                  <a:extLst>
                    <a:ext uri="{9D8B030D-6E8A-4147-A177-3AD203B41FA5}">
                      <a16:colId xmlns:a16="http://schemas.microsoft.com/office/drawing/2014/main" val="20002"/>
                    </a:ext>
                  </a:extLst>
                </a:gridCol>
                <a:gridCol w="4343544">
                  <a:extLst>
                    <a:ext uri="{9D8B030D-6E8A-4147-A177-3AD203B41FA5}">
                      <a16:colId xmlns:a16="http://schemas.microsoft.com/office/drawing/2014/main" val="20003"/>
                    </a:ext>
                  </a:extLst>
                </a:gridCol>
              </a:tblGrid>
              <a:tr h="1712844">
                <a:tc>
                  <a:txBody>
                    <a:bodyPr/>
                    <a:lstStyle/>
                    <a:p>
                      <a:pPr algn="ctr">
                        <a:lnSpc>
                          <a:spcPts val="4200"/>
                        </a:lnSpc>
                        <a:defRPr/>
                      </a:pPr>
                      <a:r>
                        <a:rPr lang="en-US" sz="3000">
                          <a:solidFill>
                            <a:srgbClr val="FFFFFF"/>
                          </a:solidFill>
                          <a:latin typeface="Codec Pro Bold"/>
                        </a:rPr>
                        <a:t>Background</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200"/>
                        </a:lnSpc>
                        <a:defRPr/>
                      </a:pPr>
                      <a:r>
                        <a:rPr lang="en-US" sz="3000">
                          <a:solidFill>
                            <a:srgbClr val="FFFFFF"/>
                          </a:solidFill>
                          <a:latin typeface="Codec Pro Bold"/>
                        </a:rPr>
                        <a:t>Problem</a:t>
                      </a:r>
                      <a:endParaRPr lang="en-US" sz="1100"/>
                    </a:p>
                    <a:p>
                      <a:pPr algn="ctr">
                        <a:lnSpc>
                          <a:spcPts val="4200"/>
                        </a:lnSpc>
                      </a:pPr>
                      <a:r>
                        <a:rPr lang="en-US" sz="3000">
                          <a:solidFill>
                            <a:srgbClr val="FFFFFF"/>
                          </a:solidFill>
                          <a:latin typeface="Codec Pro Bold"/>
                        </a:rPr>
                        <a:t>Definition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200"/>
                        </a:lnSpc>
                        <a:defRPr/>
                      </a:pPr>
                      <a:r>
                        <a:rPr lang="en-US" sz="3000">
                          <a:solidFill>
                            <a:srgbClr val="FFFFFF"/>
                          </a:solidFill>
                          <a:latin typeface="Codec Pro Bold"/>
                        </a:rPr>
                        <a:t>Objective</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200"/>
                        </a:lnSpc>
                        <a:defRPr/>
                      </a:pPr>
                      <a:r>
                        <a:rPr lang="en-US" sz="3000">
                          <a:solidFill>
                            <a:srgbClr val="FFFFFF"/>
                          </a:solidFill>
                          <a:latin typeface="Codec Pro Bold"/>
                        </a:rPr>
                        <a:t>Challenge</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4506981">
                <a:tc>
                  <a:txBody>
                    <a:bodyPr/>
                    <a:lstStyle/>
                    <a:p>
                      <a:pPr algn="l">
                        <a:lnSpc>
                          <a:spcPts val="3080"/>
                        </a:lnSpc>
                        <a:defRPr/>
                      </a:pPr>
                      <a:r>
                        <a:rPr lang="en-US" sz="2200" dirty="0">
                          <a:solidFill>
                            <a:srgbClr val="365236"/>
                          </a:solidFill>
                          <a:latin typeface="Codec Pro"/>
                        </a:rPr>
                        <a:t>Analyzing customer information is important for bank.</a:t>
                      </a:r>
                      <a:endParaRPr lang="en-US" sz="1100" dirty="0"/>
                    </a:p>
                    <a:p>
                      <a:pPr marL="474981" lvl="1" indent="-237491" algn="l">
                        <a:lnSpc>
                          <a:spcPts val="3080"/>
                        </a:lnSpc>
                        <a:buFont typeface="Arial"/>
                        <a:buChar char="•"/>
                      </a:pPr>
                      <a:r>
                        <a:rPr lang="en-US" sz="2200" dirty="0">
                          <a:solidFill>
                            <a:srgbClr val="365236"/>
                          </a:solidFill>
                          <a:latin typeface="Codec Pro"/>
                        </a:rPr>
                        <a:t>Personalized marketing</a:t>
                      </a:r>
                    </a:p>
                    <a:p>
                      <a:pPr marL="474981" lvl="1" indent="-237491" algn="l">
                        <a:lnSpc>
                          <a:spcPts val="3080"/>
                        </a:lnSpc>
                        <a:buFont typeface="Arial"/>
                        <a:buChar char="•"/>
                      </a:pPr>
                      <a:r>
                        <a:rPr lang="en-US" sz="2200" dirty="0">
                          <a:solidFill>
                            <a:srgbClr val="365236"/>
                          </a:solidFill>
                          <a:latin typeface="Codec Pro"/>
                        </a:rPr>
                        <a:t>Resource optimization</a:t>
                      </a:r>
                    </a:p>
                    <a:p>
                      <a:pPr marL="474981" lvl="1" indent="-237491" algn="l">
                        <a:lnSpc>
                          <a:spcPts val="3080"/>
                        </a:lnSpc>
                        <a:buFont typeface="Arial"/>
                        <a:buChar char="•"/>
                      </a:pPr>
                      <a:r>
                        <a:rPr lang="en-US" sz="2200" dirty="0">
                          <a:solidFill>
                            <a:srgbClr val="365236"/>
                          </a:solidFill>
                          <a:latin typeface="Codec Pro"/>
                        </a:rPr>
                        <a:t>Increased profitability</a:t>
                      </a:r>
                    </a:p>
                    <a:p>
                      <a:pPr marL="474981" lvl="1" indent="-237491" algn="l">
                        <a:lnSpc>
                          <a:spcPts val="3080"/>
                        </a:lnSpc>
                        <a:buFont typeface="Arial"/>
                        <a:buChar char="•"/>
                      </a:pPr>
                      <a:r>
                        <a:rPr lang="en-US" sz="2200" dirty="0">
                          <a:solidFill>
                            <a:srgbClr val="365236"/>
                          </a:solidFill>
                          <a:latin typeface="Codec Pro"/>
                        </a:rPr>
                        <a:t>Risk management</a:t>
                      </a:r>
                    </a:p>
                    <a:p>
                      <a:pPr algn="l">
                        <a:lnSpc>
                          <a:spcPts val="3080"/>
                        </a:lnSpc>
                      </a:pPr>
                      <a:endParaRPr lang="en-US" sz="22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algn="l">
                        <a:lnSpc>
                          <a:spcPts val="3080"/>
                        </a:lnSpc>
                        <a:defRPr/>
                      </a:pPr>
                      <a:r>
                        <a:rPr lang="en-US" sz="2200" dirty="0">
                          <a:solidFill>
                            <a:srgbClr val="365236"/>
                          </a:solidFill>
                          <a:latin typeface="Codec Pro"/>
                        </a:rPr>
                        <a:t>The marketing campaigns aimed to access if the bank term deposit would be subscribed</a:t>
                      </a:r>
                      <a:endParaRPr lang="en-US" sz="1100" dirty="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marL="474981" lvl="1" indent="-237491" algn="l">
                        <a:lnSpc>
                          <a:spcPts val="3080"/>
                        </a:lnSpc>
                        <a:buFont typeface="Arial"/>
                        <a:buChar char="•"/>
                        <a:defRPr/>
                      </a:pPr>
                      <a:r>
                        <a:rPr lang="en-US" sz="2200" dirty="0">
                          <a:solidFill>
                            <a:srgbClr val="365236"/>
                          </a:solidFill>
                          <a:latin typeface="Codec Pro"/>
                        </a:rPr>
                        <a:t>Learn from the existing data </a:t>
                      </a:r>
                      <a:endParaRPr lang="en-US" sz="1100" dirty="0"/>
                    </a:p>
                    <a:p>
                      <a:pPr marL="474981" lvl="1" indent="-237491" algn="l">
                        <a:lnSpc>
                          <a:spcPts val="3080"/>
                        </a:lnSpc>
                        <a:buFont typeface="Arial"/>
                        <a:buChar char="•"/>
                      </a:pPr>
                      <a:r>
                        <a:rPr lang="en-US" sz="2200" dirty="0">
                          <a:solidFill>
                            <a:srgbClr val="365236"/>
                          </a:solidFill>
                          <a:latin typeface="Codec Pro"/>
                        </a:rPr>
                        <a:t>Build a good model to predict whether a new client will make a term deposit</a:t>
                      </a:r>
                    </a:p>
                    <a:p>
                      <a:pPr marL="474981" lvl="1" indent="-237491" algn="l">
                        <a:lnSpc>
                          <a:spcPts val="3080"/>
                        </a:lnSpc>
                        <a:buFont typeface="Arial"/>
                        <a:buChar char="•"/>
                      </a:pPr>
                      <a:r>
                        <a:rPr lang="en-US" sz="2200" dirty="0">
                          <a:solidFill>
                            <a:srgbClr val="365236"/>
                          </a:solidFill>
                          <a:latin typeface="Codec Pro"/>
                        </a:rPr>
                        <a:t>Identify as many “YES” clients as possible</a:t>
                      </a:r>
                    </a:p>
                    <a:p>
                      <a:pPr algn="l">
                        <a:lnSpc>
                          <a:spcPts val="3080"/>
                        </a:lnSpc>
                      </a:pPr>
                      <a:endParaRPr lang="en-US" sz="22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marL="474981" lvl="1" indent="-237491" algn="l">
                        <a:lnSpc>
                          <a:spcPts val="3080"/>
                        </a:lnSpc>
                        <a:buFont typeface="Arial"/>
                        <a:buChar char="•"/>
                        <a:defRPr/>
                      </a:pPr>
                      <a:r>
                        <a:rPr lang="en-US" sz="2200" dirty="0">
                          <a:solidFill>
                            <a:srgbClr val="365236"/>
                          </a:solidFill>
                          <a:latin typeface="Codec Pro"/>
                        </a:rPr>
                        <a:t>Data quality and completeness</a:t>
                      </a:r>
                      <a:endParaRPr lang="en-US" sz="1100" dirty="0"/>
                    </a:p>
                    <a:p>
                      <a:pPr marL="474981" lvl="1" indent="-237491" algn="l">
                        <a:lnSpc>
                          <a:spcPts val="3080"/>
                        </a:lnSpc>
                        <a:buFont typeface="Arial"/>
                        <a:buChar char="•"/>
                      </a:pPr>
                      <a:r>
                        <a:rPr lang="en-US" sz="2200" dirty="0">
                          <a:solidFill>
                            <a:srgbClr val="365236"/>
                          </a:solidFill>
                          <a:latin typeface="Codec Pro"/>
                        </a:rPr>
                        <a:t>Variable selection </a:t>
                      </a:r>
                    </a:p>
                    <a:p>
                      <a:pPr marL="474981" lvl="1" indent="-237491" algn="l">
                        <a:lnSpc>
                          <a:spcPts val="3080"/>
                        </a:lnSpc>
                        <a:buFont typeface="Arial"/>
                        <a:buChar char="•"/>
                      </a:pPr>
                      <a:r>
                        <a:rPr lang="en-US" sz="2200" dirty="0">
                          <a:solidFill>
                            <a:srgbClr val="365236"/>
                          </a:solidFill>
                          <a:latin typeface="Codec Pro"/>
                        </a:rPr>
                        <a:t>Dynamic changes in customer behavior</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3" name="TextBox 3"/>
          <p:cNvSpPr txBox="1"/>
          <p:nvPr/>
        </p:nvSpPr>
        <p:spPr>
          <a:xfrm>
            <a:off x="685849" y="480281"/>
            <a:ext cx="10295237"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Introduction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3600923" y="4314825"/>
            <a:ext cx="11086154"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Logistic Regression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639876968"/>
              </p:ext>
            </p:extLst>
          </p:nvPr>
        </p:nvGraphicFramePr>
        <p:xfrm>
          <a:off x="514350" y="2229961"/>
          <a:ext cx="17259299" cy="7674930"/>
        </p:xfrm>
        <a:graphic>
          <a:graphicData uri="http://schemas.openxmlformats.org/drawingml/2006/table">
            <a:tbl>
              <a:tblPr/>
              <a:tblGrid>
                <a:gridCol w="2018332">
                  <a:extLst>
                    <a:ext uri="{9D8B030D-6E8A-4147-A177-3AD203B41FA5}">
                      <a16:colId xmlns:a16="http://schemas.microsoft.com/office/drawing/2014/main" val="20000"/>
                    </a:ext>
                  </a:extLst>
                </a:gridCol>
                <a:gridCol w="3283882">
                  <a:extLst>
                    <a:ext uri="{9D8B030D-6E8A-4147-A177-3AD203B41FA5}">
                      <a16:colId xmlns:a16="http://schemas.microsoft.com/office/drawing/2014/main" val="20001"/>
                    </a:ext>
                  </a:extLst>
                </a:gridCol>
                <a:gridCol w="2026321">
                  <a:extLst>
                    <a:ext uri="{9D8B030D-6E8A-4147-A177-3AD203B41FA5}">
                      <a16:colId xmlns:a16="http://schemas.microsoft.com/office/drawing/2014/main" val="20002"/>
                    </a:ext>
                  </a:extLst>
                </a:gridCol>
                <a:gridCol w="1957329">
                  <a:extLst>
                    <a:ext uri="{9D8B030D-6E8A-4147-A177-3AD203B41FA5}">
                      <a16:colId xmlns:a16="http://schemas.microsoft.com/office/drawing/2014/main" val="20003"/>
                    </a:ext>
                  </a:extLst>
                </a:gridCol>
                <a:gridCol w="2068944">
                  <a:extLst>
                    <a:ext uri="{9D8B030D-6E8A-4147-A177-3AD203B41FA5}">
                      <a16:colId xmlns:a16="http://schemas.microsoft.com/office/drawing/2014/main" val="20004"/>
                    </a:ext>
                  </a:extLst>
                </a:gridCol>
                <a:gridCol w="1864598">
                  <a:extLst>
                    <a:ext uri="{9D8B030D-6E8A-4147-A177-3AD203B41FA5}">
                      <a16:colId xmlns:a16="http://schemas.microsoft.com/office/drawing/2014/main" val="20005"/>
                    </a:ext>
                  </a:extLst>
                </a:gridCol>
                <a:gridCol w="2031734">
                  <a:extLst>
                    <a:ext uri="{9D8B030D-6E8A-4147-A177-3AD203B41FA5}">
                      <a16:colId xmlns:a16="http://schemas.microsoft.com/office/drawing/2014/main" val="20006"/>
                    </a:ext>
                  </a:extLst>
                </a:gridCol>
                <a:gridCol w="2008159">
                  <a:extLst>
                    <a:ext uri="{9D8B030D-6E8A-4147-A177-3AD203B41FA5}">
                      <a16:colId xmlns:a16="http://schemas.microsoft.com/office/drawing/2014/main" val="20007"/>
                    </a:ext>
                  </a:extLst>
                </a:gridCol>
              </a:tblGrid>
              <a:tr h="915536">
                <a:tc>
                  <a:txBody>
                    <a:bodyPr/>
                    <a:lstStyle/>
                    <a:p>
                      <a:pPr algn="ctr">
                        <a:lnSpc>
                          <a:spcPts val="2160"/>
                        </a:lnSpc>
                        <a:defRPr/>
                      </a:pPr>
                      <a:r>
                        <a:rPr lang="en-US" sz="1800">
                          <a:solidFill>
                            <a:srgbClr val="FFFFFF"/>
                          </a:solidFill>
                          <a:latin typeface="Codec Pro Bold"/>
                        </a:rPr>
                        <a:t>Round</a:t>
                      </a:r>
                      <a:endParaRPr lang="en-US" sz="1100"/>
                    </a:p>
                  </a:txBody>
                  <a:tcPr marT="91440" marB="91440" anchor="ctr">
                    <a:lnL w="9525"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7"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Method</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Parameter</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Accuracy</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Sensitivity</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Specificity</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Balanced Accuracy</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AUC</a:t>
                      </a:r>
                      <a:endParaRPr lang="en-US" sz="1100"/>
                    </a:p>
                    <a:p>
                      <a:pPr algn="ctr">
                        <a:lnSpc>
                          <a:spcPts val="2160"/>
                        </a:lnSpc>
                      </a:pPr>
                      <a:r>
                        <a:rPr lang="en-US" sz="1800">
                          <a:solidFill>
                            <a:srgbClr val="FFFFFF"/>
                          </a:solidFill>
                          <a:latin typeface="Codec Pro Bold"/>
                        </a:rPr>
                        <a:t>(train/test)</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21906" cap="flat" cmpd="sng" algn="ctr">
                      <a:solidFill>
                        <a:srgbClr val="7C987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915536">
                <a:tc>
                  <a:txBody>
                    <a:bodyPr/>
                    <a:lstStyle/>
                    <a:p>
                      <a:pPr algn="ctr">
                        <a:lnSpc>
                          <a:spcPts val="2160"/>
                        </a:lnSpc>
                        <a:defRPr/>
                      </a:pPr>
                      <a:r>
                        <a:rPr lang="en-US" sz="1800">
                          <a:solidFill>
                            <a:srgbClr val="000000"/>
                          </a:solidFill>
                          <a:latin typeface="Codec Pro"/>
                        </a:rPr>
                        <a:t>Round 1</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7"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Data Normalization</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 0.8</a:t>
                      </a:r>
                      <a:endParaRPr lang="en-US" sz="1100" dirty="0"/>
                    </a:p>
                    <a:p>
                      <a:pPr algn="ctr">
                        <a:lnSpc>
                          <a:spcPts val="2160"/>
                        </a:lnSpc>
                      </a:pPr>
                      <a:r>
                        <a:rPr lang="en-US" sz="1800" dirty="0">
                          <a:solidFill>
                            <a:srgbClr val="000000"/>
                          </a:solidFill>
                          <a:latin typeface="Codec Pro"/>
                        </a:rPr>
                        <a:t>Threshold:0.5</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0.8976</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0.9891</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0.2055</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0.5973</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0.7832/0.7805</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21906"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05999">
                <a:tc>
                  <a:txBody>
                    <a:bodyPr/>
                    <a:lstStyle/>
                    <a:p>
                      <a:pPr algn="ctr">
                        <a:lnSpc>
                          <a:spcPts val="2160"/>
                        </a:lnSpc>
                        <a:defRPr/>
                      </a:pPr>
                      <a:r>
                        <a:rPr lang="en-US" sz="1800">
                          <a:solidFill>
                            <a:srgbClr val="000000"/>
                          </a:solidFill>
                          <a:latin typeface="Codec Pro"/>
                        </a:rPr>
                        <a:t>Round 2</a:t>
                      </a:r>
                      <a:endParaRPr lang="en-US" sz="1100"/>
                    </a:p>
                  </a:txBody>
                  <a:tcPr marT="91440" marB="91440" anchor="ctr">
                    <a:lnL w="4762"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PCA Feature Engineering</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Ratio:0.8 </a:t>
                      </a:r>
                      <a:endParaRPr lang="en-US" sz="1100" dirty="0"/>
                    </a:p>
                    <a:p>
                      <a:pPr algn="ctr">
                        <a:lnSpc>
                          <a:spcPts val="2160"/>
                        </a:lnSpc>
                      </a:pPr>
                      <a:r>
                        <a:rPr lang="en-US" sz="1800" dirty="0">
                          <a:solidFill>
                            <a:srgbClr val="000000"/>
                          </a:solidFill>
                          <a:latin typeface="Codec Pro"/>
                        </a:rPr>
                        <a:t>Threshold:0.5</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 0.8981</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0.9890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0.2109</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0.5999</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0.8137/0.8158</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50542">
                <a:tc>
                  <a:txBody>
                    <a:bodyPr/>
                    <a:lstStyle/>
                    <a:p>
                      <a:pPr algn="ctr">
                        <a:lnSpc>
                          <a:spcPts val="2160"/>
                        </a:lnSpc>
                        <a:defRPr/>
                      </a:pPr>
                      <a:r>
                        <a:rPr lang="en-US" sz="1800">
                          <a:solidFill>
                            <a:srgbClr val="000000"/>
                          </a:solidFill>
                          <a:latin typeface="Codec Pro"/>
                        </a:rPr>
                        <a:t>Round 3</a:t>
                      </a:r>
                      <a:endParaRPr lang="en-US" sz="1100"/>
                    </a:p>
                  </a:txBody>
                  <a:tcPr marT="91440" marB="91440" anchor="ctr">
                    <a:lnL w="9525"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Stepwise Regression Feature Engineering</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Ratio:0.8 </a:t>
                      </a:r>
                      <a:endParaRPr lang="en-US" sz="1100" dirty="0"/>
                    </a:p>
                    <a:p>
                      <a:pPr algn="ctr">
                        <a:lnSpc>
                          <a:spcPts val="2160"/>
                        </a:lnSpc>
                      </a:pPr>
                      <a:r>
                        <a:rPr lang="en-US" sz="1800" dirty="0">
                          <a:solidFill>
                            <a:srgbClr val="000000"/>
                          </a:solidFill>
                          <a:latin typeface="Codec Pro"/>
                        </a:rPr>
                        <a:t>Threshold:0.5</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0.8976</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0.9889 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0.2077 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0.5983</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0.7825/0.7826</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70703">
                <a:tc>
                  <a:txBody>
                    <a:bodyPr/>
                    <a:lstStyle/>
                    <a:p>
                      <a:pPr algn="ctr">
                        <a:lnSpc>
                          <a:spcPts val="2160"/>
                        </a:lnSpc>
                        <a:defRPr/>
                      </a:pPr>
                      <a:r>
                        <a:rPr lang="en-US" sz="1800">
                          <a:solidFill>
                            <a:srgbClr val="000000"/>
                          </a:solidFill>
                          <a:latin typeface="Codec Pro"/>
                        </a:rPr>
                        <a:t>Round 4</a:t>
                      </a:r>
                      <a:endParaRPr lang="en-US" sz="1100"/>
                    </a:p>
                  </a:txBody>
                  <a:tcPr marT="91440" marB="91440" anchor="ctr">
                    <a:lnL w="4762"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P</a:t>
                      </a:r>
                      <a:r>
                        <a:rPr lang="en-US" altLang="zh-CN" sz="1800" dirty="0">
                          <a:solidFill>
                            <a:srgbClr val="000000"/>
                          </a:solidFill>
                          <a:latin typeface="Codec Pro"/>
                        </a:rPr>
                        <a:t>CA</a:t>
                      </a:r>
                      <a:r>
                        <a:rPr lang="en-US" sz="1800" dirty="0">
                          <a:solidFill>
                            <a:srgbClr val="000000"/>
                          </a:solidFill>
                          <a:latin typeface="Codec Pro"/>
                        </a:rPr>
                        <a:t>-based Hyperparameter Tuning</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Ratio:0.75 </a:t>
                      </a:r>
                      <a:endParaRPr lang="en-US" sz="1100" dirty="0"/>
                    </a:p>
                    <a:p>
                      <a:pPr algn="ctr">
                        <a:lnSpc>
                          <a:spcPts val="2160"/>
                        </a:lnSpc>
                      </a:pPr>
                      <a:r>
                        <a:rPr lang="en-US" sz="1800" dirty="0">
                          <a:solidFill>
                            <a:srgbClr val="000000"/>
                          </a:solidFill>
                          <a:latin typeface="Codec Pro"/>
                        </a:rPr>
                        <a:t>Threshold:0.4</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0.8950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0.9765</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0.2690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0.6228 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0.8130/0.8172</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43583">
                <a:tc>
                  <a:txBody>
                    <a:bodyPr/>
                    <a:lstStyle/>
                    <a:p>
                      <a:pPr algn="ctr">
                        <a:lnSpc>
                          <a:spcPts val="2160"/>
                        </a:lnSpc>
                        <a:defRPr/>
                      </a:pPr>
                      <a:r>
                        <a:rPr lang="en-US" sz="1800">
                          <a:solidFill>
                            <a:srgbClr val="000000"/>
                          </a:solidFill>
                          <a:latin typeface="Codec Pro"/>
                        </a:rPr>
                        <a:t> Round 5</a:t>
                      </a:r>
                      <a:endParaRPr lang="en-US" sz="1100"/>
                    </a:p>
                  </a:txBody>
                  <a:tcPr marT="91440" marB="91440" anchor="ctr">
                    <a:lnL w="4762"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Stepwise Regression-based Hyperparameter Tuning</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Ratio:0.75 </a:t>
                      </a:r>
                      <a:endParaRPr lang="en-US" sz="1100" dirty="0"/>
                    </a:p>
                    <a:p>
                      <a:pPr algn="ctr">
                        <a:lnSpc>
                          <a:spcPts val="2160"/>
                        </a:lnSpc>
                      </a:pPr>
                      <a:r>
                        <a:rPr lang="en-US" sz="1800" dirty="0">
                          <a:solidFill>
                            <a:srgbClr val="000000"/>
                          </a:solidFill>
                          <a:latin typeface="Codec Pro"/>
                        </a:rPr>
                        <a:t>Threshold:0.4</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0.8968</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0.9722</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0.3175  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0.6448 </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0.7817/0.7850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73031">
                <a:tc>
                  <a:txBody>
                    <a:bodyPr/>
                    <a:lstStyle/>
                    <a:p>
                      <a:pPr algn="ctr">
                        <a:lnSpc>
                          <a:spcPts val="2160"/>
                        </a:lnSpc>
                        <a:defRPr/>
                      </a:pPr>
                      <a:r>
                        <a:rPr lang="en-US" sz="1800">
                          <a:solidFill>
                            <a:srgbClr val="000000"/>
                          </a:solidFill>
                          <a:ea typeface="Codec Pro"/>
                        </a:rPr>
                        <a:t>🌟</a:t>
                      </a:r>
                      <a:r>
                        <a:rPr lang="en-US" sz="1800">
                          <a:solidFill>
                            <a:srgbClr val="000000"/>
                          </a:solidFill>
                          <a:latin typeface="Codec Pro"/>
                        </a:rPr>
                        <a:t>  Round 6</a:t>
                      </a:r>
                      <a:endParaRPr lang="en-US" sz="1100"/>
                    </a:p>
                  </a:txBody>
                  <a:tcPr marT="91440" marB="91440" anchor="ctr">
                    <a:lnL w="4762"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Stepwise Regression, Hyperparameter Tuning, And Weighted "YES" Data</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Split Ratio:0.75 </a:t>
                      </a:r>
                      <a:endParaRPr lang="en-US" sz="1100" dirty="0"/>
                    </a:p>
                    <a:p>
                      <a:pPr algn="ctr">
                        <a:lnSpc>
                          <a:spcPts val="2160"/>
                        </a:lnSpc>
                      </a:pPr>
                      <a:r>
                        <a:rPr lang="en-US" sz="1800" dirty="0">
                          <a:solidFill>
                            <a:srgbClr val="000000"/>
                          </a:solidFill>
                          <a:latin typeface="Codec Pro"/>
                        </a:rPr>
                        <a:t>Threshold:0.4</a:t>
                      </a:r>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0.7197</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0.7200</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0.7171</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a:solidFill>
                            <a:srgbClr val="000000"/>
                          </a:solidFill>
                          <a:latin typeface="Codec Pro"/>
                        </a:rPr>
                        <a:t>0.7186</a:t>
                      </a:r>
                      <a:endParaRPr lang="en-US" sz="110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tc>
                  <a:txBody>
                    <a:bodyPr/>
                    <a:lstStyle/>
                    <a:p>
                      <a:pPr algn="ctr">
                        <a:lnSpc>
                          <a:spcPts val="2160"/>
                        </a:lnSpc>
                        <a:defRPr/>
                      </a:pPr>
                      <a:r>
                        <a:rPr lang="en-US" sz="1800" dirty="0">
                          <a:solidFill>
                            <a:srgbClr val="000000"/>
                          </a:solidFill>
                          <a:latin typeface="Codec Pro"/>
                        </a:rPr>
                        <a:t>0.7847/0.7825</a:t>
                      </a:r>
                      <a:endParaRPr lang="en-US" sz="1100" dirty="0"/>
                    </a:p>
                  </a:txBody>
                  <a:tcPr marT="91440" marB="91440" anchor="ctr">
                    <a:lnL w="9524" cap="flat" cmpd="sng" algn="ctr">
                      <a:solidFill>
                        <a:srgbClr val="7C987C"/>
                      </a:solidFill>
                      <a:prstDash val="solid"/>
                      <a:round/>
                      <a:headEnd type="none" w="med" len="med"/>
                      <a:tailEnd type="none" w="med" len="med"/>
                    </a:lnL>
                    <a:lnR w="9524" cap="flat" cmpd="sng" algn="ctr">
                      <a:solidFill>
                        <a:srgbClr val="7C987C"/>
                      </a:solidFill>
                      <a:prstDash val="solid"/>
                      <a:round/>
                      <a:headEnd type="none" w="med" len="med"/>
                      <a:tailEnd type="none" w="med" len="med"/>
                    </a:lnR>
                    <a:lnT w="9524" cap="flat" cmpd="sng" algn="ctr">
                      <a:solidFill>
                        <a:srgbClr val="7C987C"/>
                      </a:solidFill>
                      <a:prstDash val="solid"/>
                      <a:round/>
                      <a:headEnd type="none" w="med" len="med"/>
                      <a:tailEnd type="none" w="med" len="med"/>
                    </a:lnT>
                    <a:lnB w="9524"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 name="Freeform 3"/>
          <p:cNvSpPr/>
          <p:nvPr/>
        </p:nvSpPr>
        <p:spPr>
          <a:xfrm rot="-3907801">
            <a:off x="7990165" y="4262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3907801">
            <a:off x="11832641" y="4262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3907801">
            <a:off x="11832641" y="6388400"/>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3907801">
            <a:off x="11832641" y="7743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3907801">
            <a:off x="11832641" y="8828369"/>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3907801">
            <a:off x="13670149" y="4262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3907801">
            <a:off x="13670149" y="6388400"/>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3907801">
            <a:off x="13670149" y="7743938"/>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3907801">
            <a:off x="13670149" y="8828369"/>
            <a:ext cx="426520" cy="120492"/>
          </a:xfrm>
          <a:custGeom>
            <a:avLst/>
            <a:gdLst/>
            <a:ahLst/>
            <a:cxnLst/>
            <a:rect l="l" t="t" r="r" b="b"/>
            <a:pathLst>
              <a:path w="426520" h="120492">
                <a:moveTo>
                  <a:pt x="0" y="0"/>
                </a:moveTo>
                <a:lnTo>
                  <a:pt x="426520" y="0"/>
                </a:lnTo>
                <a:lnTo>
                  <a:pt x="426520" y="120492"/>
                </a:lnTo>
                <a:lnTo>
                  <a:pt x="0" y="12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9906000" y="3314700"/>
            <a:ext cx="466048" cy="510610"/>
          </a:xfrm>
          <a:custGeom>
            <a:avLst/>
            <a:gdLst/>
            <a:ahLst/>
            <a:cxnLst/>
            <a:rect l="l" t="t" r="r" b="b"/>
            <a:pathLst>
              <a:path w="466048" h="510610">
                <a:moveTo>
                  <a:pt x="0" y="0"/>
                </a:moveTo>
                <a:lnTo>
                  <a:pt x="466048" y="0"/>
                </a:lnTo>
                <a:lnTo>
                  <a:pt x="466048" y="510611"/>
                </a:lnTo>
                <a:lnTo>
                  <a:pt x="0" y="5106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1899802" y="3359377"/>
            <a:ext cx="466048" cy="510610"/>
          </a:xfrm>
          <a:custGeom>
            <a:avLst/>
            <a:gdLst/>
            <a:ahLst/>
            <a:cxnLst/>
            <a:rect l="l" t="t" r="r" b="b"/>
            <a:pathLst>
              <a:path w="466048" h="510610">
                <a:moveTo>
                  <a:pt x="0" y="0"/>
                </a:moveTo>
                <a:lnTo>
                  <a:pt x="466049" y="0"/>
                </a:lnTo>
                <a:lnTo>
                  <a:pt x="466049" y="510611"/>
                </a:lnTo>
                <a:lnTo>
                  <a:pt x="0" y="5106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263817" y="382109"/>
            <a:ext cx="15590520" cy="1102866"/>
          </a:xfrm>
          <a:prstGeom prst="rect">
            <a:avLst/>
          </a:prstGeom>
        </p:spPr>
        <p:txBody>
          <a:bodyPr lIns="0" tIns="0" rIns="0" bIns="0" rtlCol="0" anchor="t">
            <a:spAutoFit/>
          </a:bodyPr>
          <a:lstStyle/>
          <a:p>
            <a:pPr algn="l">
              <a:lnSpc>
                <a:spcPts val="8640"/>
              </a:lnSpc>
            </a:pPr>
            <a:r>
              <a:rPr lang="en-US" sz="7200" dirty="0">
                <a:solidFill>
                  <a:srgbClr val="FFFFFF"/>
                </a:solidFill>
                <a:latin typeface="Codec Pro"/>
              </a:rPr>
              <a:t>Logistic </a:t>
            </a:r>
            <a:r>
              <a:rPr lang="en-US" altLang="zh-CN" sz="7200" dirty="0">
                <a:solidFill>
                  <a:srgbClr val="FFFFFF"/>
                </a:solidFill>
                <a:latin typeface="Codec Pro"/>
              </a:rPr>
              <a:t>R</a:t>
            </a:r>
            <a:r>
              <a:rPr lang="en-US" sz="7200" dirty="0">
                <a:solidFill>
                  <a:srgbClr val="FFFFFF"/>
                </a:solidFill>
                <a:latin typeface="Codec Pro"/>
              </a:rPr>
              <a:t>egression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908560"/>
          </a:xfrm>
          <a:prstGeom prst="rect">
            <a:avLst/>
          </a:prstGeom>
          <a:solidFill>
            <a:srgbClr val="365236"/>
          </a:solidFill>
        </p:spPr>
        <p:txBody>
          <a:bodyPr/>
          <a:lstStyle/>
          <a:p>
            <a:endParaRPr lang="en-US"/>
          </a:p>
        </p:txBody>
      </p:sp>
      <p:sp>
        <p:nvSpPr>
          <p:cNvPr id="3" name="Freeform 3"/>
          <p:cNvSpPr/>
          <p:nvPr/>
        </p:nvSpPr>
        <p:spPr>
          <a:xfrm>
            <a:off x="1028700" y="4269474"/>
            <a:ext cx="6701626" cy="5832226"/>
          </a:xfrm>
          <a:custGeom>
            <a:avLst/>
            <a:gdLst/>
            <a:ahLst/>
            <a:cxnLst/>
            <a:rect l="l" t="t" r="r" b="b"/>
            <a:pathLst>
              <a:path w="6701626" h="5832226">
                <a:moveTo>
                  <a:pt x="0" y="0"/>
                </a:moveTo>
                <a:lnTo>
                  <a:pt x="6701626" y="0"/>
                </a:lnTo>
                <a:lnTo>
                  <a:pt x="6701626" y="5832226"/>
                </a:lnTo>
                <a:lnTo>
                  <a:pt x="0" y="5832226"/>
                </a:lnTo>
                <a:lnTo>
                  <a:pt x="0" y="0"/>
                </a:lnTo>
                <a:close/>
              </a:path>
            </a:pathLst>
          </a:custGeom>
          <a:blipFill>
            <a:blip r:embed="rId3"/>
            <a:stretch>
              <a:fillRect/>
            </a:stretch>
          </a:blipFill>
        </p:spPr>
        <p:txBody>
          <a:bodyPr/>
          <a:lstStyle/>
          <a:p>
            <a:endParaRPr lang="en-US"/>
          </a:p>
        </p:txBody>
      </p:sp>
      <p:sp>
        <p:nvSpPr>
          <p:cNvPr id="4" name="Freeform 4"/>
          <p:cNvSpPr/>
          <p:nvPr/>
        </p:nvSpPr>
        <p:spPr>
          <a:xfrm>
            <a:off x="10182248" y="4269474"/>
            <a:ext cx="6616250" cy="5832226"/>
          </a:xfrm>
          <a:custGeom>
            <a:avLst/>
            <a:gdLst/>
            <a:ahLst/>
            <a:cxnLst/>
            <a:rect l="l" t="t" r="r" b="b"/>
            <a:pathLst>
              <a:path w="6616250" h="5832226">
                <a:moveTo>
                  <a:pt x="0" y="0"/>
                </a:moveTo>
                <a:lnTo>
                  <a:pt x="6616250" y="0"/>
                </a:lnTo>
                <a:lnTo>
                  <a:pt x="6616250" y="5832226"/>
                </a:lnTo>
                <a:lnTo>
                  <a:pt x="0" y="5832226"/>
                </a:lnTo>
                <a:lnTo>
                  <a:pt x="0" y="0"/>
                </a:lnTo>
                <a:close/>
              </a:path>
            </a:pathLst>
          </a:custGeom>
          <a:blipFill>
            <a:blip r:embed="rId4"/>
            <a:stretch>
              <a:fillRect t="-734" b="-734"/>
            </a:stretch>
          </a:blipFill>
        </p:spPr>
        <p:txBody>
          <a:bodyPr/>
          <a:lstStyle/>
          <a:p>
            <a:endParaRPr lang="en-US"/>
          </a:p>
        </p:txBody>
      </p:sp>
      <p:sp>
        <p:nvSpPr>
          <p:cNvPr id="5" name="TextBox 5"/>
          <p:cNvSpPr txBox="1"/>
          <p:nvPr/>
        </p:nvSpPr>
        <p:spPr>
          <a:xfrm>
            <a:off x="1028700" y="537794"/>
            <a:ext cx="11082496"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Logistic Regression</a:t>
            </a:r>
          </a:p>
        </p:txBody>
      </p:sp>
      <p:sp>
        <p:nvSpPr>
          <p:cNvPr id="6" name="TextBox 6"/>
          <p:cNvSpPr txBox="1"/>
          <p:nvPr/>
        </p:nvSpPr>
        <p:spPr>
          <a:xfrm>
            <a:off x="219417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 1 ROC Curve</a:t>
            </a:r>
          </a:p>
        </p:txBody>
      </p:sp>
      <p:sp>
        <p:nvSpPr>
          <p:cNvPr id="7" name="TextBox 7"/>
          <p:cNvSpPr txBox="1"/>
          <p:nvPr/>
        </p:nvSpPr>
        <p:spPr>
          <a:xfrm>
            <a:off x="1096580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 6 ROC Curve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2432962" y="4314825"/>
            <a:ext cx="13422077"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Support Vector Machine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77879778"/>
              </p:ext>
            </p:extLst>
          </p:nvPr>
        </p:nvGraphicFramePr>
        <p:xfrm>
          <a:off x="10787" y="-1"/>
          <a:ext cx="2199013" cy="10742512"/>
        </p:xfrm>
        <a:graphic>
          <a:graphicData uri="http://schemas.openxmlformats.org/drawingml/2006/table">
            <a:tbl>
              <a:tblPr/>
              <a:tblGrid>
                <a:gridCol w="2199013">
                  <a:extLst>
                    <a:ext uri="{9D8B030D-6E8A-4147-A177-3AD203B41FA5}">
                      <a16:colId xmlns:a16="http://schemas.microsoft.com/office/drawing/2014/main" val="20000"/>
                    </a:ext>
                  </a:extLst>
                </a:gridCol>
              </a:tblGrid>
              <a:tr h="938464">
                <a:tc>
                  <a:txBody>
                    <a:bodyPr/>
                    <a:lstStyle/>
                    <a:p>
                      <a:pPr algn="ctr">
                        <a:lnSpc>
                          <a:spcPts val="349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9525" cap="flat" cmpd="sng" algn="ctr">
                      <a:solidFill>
                        <a:srgbClr val="D6EAD6"/>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29055">
                <a:tc>
                  <a:txBody>
                    <a:bodyPr/>
                    <a:lstStyle/>
                    <a:p>
                      <a:pPr algn="ctr">
                        <a:lnSpc>
                          <a:spcPts val="3499"/>
                        </a:lnSpc>
                        <a:defRPr/>
                      </a:pPr>
                      <a:r>
                        <a:rPr lang="en-US" sz="2499" dirty="0">
                          <a:solidFill>
                            <a:srgbClr val="FFFFFF"/>
                          </a:solidFill>
                          <a:latin typeface="Codec Pro Bold"/>
                        </a:rPr>
                        <a:t>Method</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2299945">
                <a:tc>
                  <a:txBody>
                    <a:bodyPr/>
                    <a:lstStyle/>
                    <a:p>
                      <a:pPr algn="ctr">
                        <a:lnSpc>
                          <a:spcPts val="3499"/>
                        </a:lnSpc>
                        <a:defRPr/>
                      </a:pPr>
                      <a:r>
                        <a:rPr lang="en-US" sz="2499">
                          <a:solidFill>
                            <a:srgbClr val="FFFFFF"/>
                          </a:solidFill>
                          <a:latin typeface="Codec Pro Bold"/>
                        </a:rPr>
                        <a:t>Parameter</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1066800">
                <a:tc>
                  <a:txBody>
                    <a:bodyPr/>
                    <a:lstStyle/>
                    <a:p>
                      <a:pPr algn="ctr">
                        <a:lnSpc>
                          <a:spcPts val="3499"/>
                        </a:lnSpc>
                        <a:defRPr/>
                      </a:pPr>
                      <a:r>
                        <a:rPr lang="en-US" sz="2499">
                          <a:solidFill>
                            <a:srgbClr val="FFFFFF"/>
                          </a:solidFill>
                          <a:latin typeface="Codec Pro Bold"/>
                        </a:rPr>
                        <a:t>Accuracy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1143000">
                <a:tc>
                  <a:txBody>
                    <a:bodyPr/>
                    <a:lstStyle/>
                    <a:p>
                      <a:pPr algn="ctr">
                        <a:lnSpc>
                          <a:spcPts val="3499"/>
                        </a:lnSpc>
                        <a:defRPr/>
                      </a:pPr>
                      <a:r>
                        <a:rPr lang="en-US" sz="2499">
                          <a:solidFill>
                            <a:srgbClr val="FFFFFF"/>
                          </a:solidFill>
                          <a:latin typeface="Codec Pro Bold"/>
                        </a:rPr>
                        <a:t>Sensitivity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914400">
                <a:tc>
                  <a:txBody>
                    <a:bodyPr/>
                    <a:lstStyle/>
                    <a:p>
                      <a:pPr algn="ctr">
                        <a:lnSpc>
                          <a:spcPts val="3499"/>
                        </a:lnSpc>
                        <a:defRPr/>
                      </a:pPr>
                      <a:r>
                        <a:rPr lang="en-US" sz="2499" dirty="0">
                          <a:solidFill>
                            <a:srgbClr val="FFFFFF"/>
                          </a:solidFill>
                          <a:latin typeface="Codec Pro Bold"/>
                        </a:rPr>
                        <a:t>Specificity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1296101">
                <a:tc>
                  <a:txBody>
                    <a:bodyPr/>
                    <a:lstStyle/>
                    <a:p>
                      <a:pPr algn="ctr">
                        <a:lnSpc>
                          <a:spcPts val="3499"/>
                        </a:lnSpc>
                        <a:defRPr/>
                      </a:pPr>
                      <a:r>
                        <a:rPr lang="en-US" sz="2499" dirty="0">
                          <a:solidFill>
                            <a:srgbClr val="FFFFFF"/>
                          </a:solidFill>
                          <a:latin typeface="Codec Pro Bold"/>
                        </a:rPr>
                        <a:t>Balanced Accuracy</a:t>
                      </a:r>
                      <a:endParaRPr lang="en-US" sz="1100" dirty="0"/>
                    </a:p>
                  </a:txBody>
                  <a:tcPr marL="190500" marR="190500" marT="190500" marB="190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65236"/>
                    </a:solidFill>
                  </a:tcPr>
                </a:tc>
                <a:extLst>
                  <a:ext uri="{0D108BD9-81ED-4DB2-BD59-A6C34878D82A}">
                    <a16:rowId xmlns:a16="http://schemas.microsoft.com/office/drawing/2014/main" val="10006"/>
                  </a:ext>
                </a:extLst>
              </a:tr>
              <a:tr h="1954747">
                <a:tc>
                  <a:txBody>
                    <a:bodyPr/>
                    <a:lstStyle/>
                    <a:p>
                      <a:pPr algn="ctr">
                        <a:lnSpc>
                          <a:spcPts val="3424"/>
                        </a:lnSpc>
                        <a:defRPr/>
                      </a:pPr>
                      <a:r>
                        <a:rPr lang="en-US" sz="2499" dirty="0">
                          <a:solidFill>
                            <a:srgbClr val="FFFFFF"/>
                          </a:solidFill>
                          <a:latin typeface="Codec Pro Bold"/>
                        </a:rPr>
                        <a:t>AUC</a:t>
                      </a:r>
                      <a:endParaRPr lang="en-US" sz="1100" dirty="0"/>
                    </a:p>
                    <a:p>
                      <a:pPr algn="ctr">
                        <a:lnSpc>
                          <a:spcPts val="3424"/>
                        </a:lnSpc>
                      </a:pPr>
                      <a:r>
                        <a:rPr lang="en-US" sz="2499" dirty="0">
                          <a:solidFill>
                            <a:srgbClr val="FFFFFF"/>
                          </a:solidFill>
                          <a:latin typeface="Codec Pro Bold"/>
                        </a:rPr>
                        <a:t>(train/test)</a:t>
                      </a:r>
                    </a:p>
                    <a:p>
                      <a:pPr algn="ctr">
                        <a:lnSpc>
                          <a:spcPts val="3424"/>
                        </a:lnSpc>
                      </a:pPr>
                      <a:endParaRPr lang="en-US" sz="2499" dirty="0">
                        <a:solidFill>
                          <a:srgbClr val="FFFFFF"/>
                        </a:solidFill>
                        <a:latin typeface="Codec Pro Bold"/>
                      </a:endParaRPr>
                    </a:p>
                  </a:txBody>
                  <a:tcPr marL="190500" marR="190500" marT="190500" marB="190500" anchor="b">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bl>
          </a:graphicData>
        </a:graphic>
      </p:graphicFrame>
      <p:graphicFrame>
        <p:nvGraphicFramePr>
          <p:cNvPr id="3" name="Table 3"/>
          <p:cNvGraphicFramePr>
            <a:graphicFrameLocks noGrp="1"/>
          </p:cNvGraphicFramePr>
          <p:nvPr/>
        </p:nvGraphicFramePr>
        <p:xfrm>
          <a:off x="6260781" y="-1"/>
          <a:ext cx="3703936" cy="10253140"/>
        </p:xfrm>
        <a:graphic>
          <a:graphicData uri="http://schemas.openxmlformats.org/drawingml/2006/table">
            <a:tbl>
              <a:tblPr/>
              <a:tblGrid>
                <a:gridCol w="3703936">
                  <a:extLst>
                    <a:ext uri="{9D8B030D-6E8A-4147-A177-3AD203B41FA5}">
                      <a16:colId xmlns:a16="http://schemas.microsoft.com/office/drawing/2014/main" val="20000"/>
                    </a:ext>
                  </a:extLst>
                </a:gridCol>
              </a:tblGrid>
              <a:tr h="999745">
                <a:tc>
                  <a:txBody>
                    <a:bodyPr/>
                    <a:lstStyle/>
                    <a:p>
                      <a:pPr algn="ctr">
                        <a:lnSpc>
                          <a:spcPts val="3499"/>
                        </a:lnSpc>
                        <a:defRPr/>
                      </a:pPr>
                      <a:r>
                        <a:rPr lang="en-US" sz="2499" dirty="0">
                          <a:solidFill>
                            <a:srgbClr val="FFFFFF"/>
                          </a:solidFill>
                          <a:latin typeface="Codec Pro Bold"/>
                        </a:rPr>
                        <a:t>Round2</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90052">
                <a:tc>
                  <a:txBody>
                    <a:bodyPr/>
                    <a:lstStyle/>
                    <a:p>
                      <a:pPr algn="ctr">
                        <a:lnSpc>
                          <a:spcPts val="3499"/>
                        </a:lnSpc>
                        <a:defRPr/>
                      </a:pPr>
                      <a:r>
                        <a:rPr lang="en-US" sz="2499" dirty="0">
                          <a:solidFill>
                            <a:srgbClr val="000000"/>
                          </a:solidFill>
                          <a:latin typeface="Codec Pro"/>
                        </a:rPr>
                        <a:t>add class weights</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20164">
                <a:tc>
                  <a:txBody>
                    <a:bodyPr/>
                    <a:lstStyle/>
                    <a:p>
                      <a:pPr algn="just">
                        <a:lnSpc>
                          <a:spcPts val="3499"/>
                        </a:lnSpc>
                        <a:defRPr/>
                      </a:pPr>
                      <a:r>
                        <a:rPr lang="en-US" sz="2499" dirty="0">
                          <a:solidFill>
                            <a:srgbClr val="000000"/>
                          </a:solidFill>
                          <a:latin typeface="Codec Pro"/>
                        </a:rPr>
                        <a:t>ratio = 0.7</a:t>
                      </a:r>
                      <a:endParaRPr lang="en-US" sz="1100" dirty="0"/>
                    </a:p>
                    <a:p>
                      <a:pPr algn="l">
                        <a:lnSpc>
                          <a:spcPts val="3499"/>
                        </a:lnSpc>
                      </a:pPr>
                      <a:r>
                        <a:rPr lang="en-US" sz="2499" dirty="0">
                          <a:solidFill>
                            <a:srgbClr val="000000"/>
                          </a:solidFill>
                          <a:latin typeface="Codec Pro"/>
                        </a:rPr>
                        <a:t>kernel = "radial" cost=1 gamma=0.01</a:t>
                      </a:r>
                    </a:p>
                    <a:p>
                      <a:pPr algn="l">
                        <a:lnSpc>
                          <a:spcPts val="3499"/>
                        </a:lnSpc>
                      </a:pPr>
                      <a:r>
                        <a:rPr lang="en-US" sz="2499" dirty="0">
                          <a:solidFill>
                            <a:srgbClr val="000000"/>
                          </a:solidFill>
                          <a:latin typeface="Codec Pro"/>
                        </a:rPr>
                        <a:t>38 features</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9785">
                <a:tc>
                  <a:txBody>
                    <a:bodyPr/>
                    <a:lstStyle/>
                    <a:p>
                      <a:pPr algn="ctr">
                        <a:lnSpc>
                          <a:spcPts val="3499"/>
                        </a:lnSpc>
                        <a:defRPr/>
                      </a:pPr>
                      <a:r>
                        <a:rPr lang="en-US" sz="2499">
                          <a:solidFill>
                            <a:srgbClr val="000000"/>
                          </a:solidFill>
                          <a:latin typeface="Codec Pro"/>
                        </a:rPr>
                        <a:t> 0.8272</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2570">
                <a:tc>
                  <a:txBody>
                    <a:bodyPr/>
                    <a:lstStyle/>
                    <a:p>
                      <a:pPr algn="ctr">
                        <a:lnSpc>
                          <a:spcPts val="3499"/>
                        </a:lnSpc>
                        <a:defRPr/>
                      </a:pPr>
                      <a:r>
                        <a:rPr lang="en-US" sz="2499">
                          <a:solidFill>
                            <a:srgbClr val="000000"/>
                          </a:solidFill>
                          <a:latin typeface="Codec Pro"/>
                        </a:rPr>
                        <a:t>0.8468</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67580">
                <a:tc>
                  <a:txBody>
                    <a:bodyPr/>
                    <a:lstStyle/>
                    <a:p>
                      <a:pPr algn="ctr">
                        <a:lnSpc>
                          <a:spcPts val="3499"/>
                        </a:lnSpc>
                        <a:defRPr/>
                      </a:pPr>
                      <a:r>
                        <a:rPr lang="en-US" sz="2499" dirty="0">
                          <a:solidFill>
                            <a:srgbClr val="000000"/>
                          </a:solidFill>
                          <a:latin typeface="Codec Pro"/>
                        </a:rPr>
                        <a:t>0.6404</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14355">
                <a:tc>
                  <a:txBody>
                    <a:bodyPr/>
                    <a:lstStyle/>
                    <a:p>
                      <a:pPr algn="ctr">
                        <a:lnSpc>
                          <a:spcPts val="3499"/>
                        </a:lnSpc>
                        <a:defRPr/>
                      </a:pPr>
                      <a:r>
                        <a:rPr lang="en-US" sz="2499">
                          <a:solidFill>
                            <a:srgbClr val="000000"/>
                          </a:solidFill>
                          <a:latin typeface="Codec Pro"/>
                        </a:rPr>
                        <a:t>0.7436</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08889">
                <a:tc>
                  <a:txBody>
                    <a:bodyPr/>
                    <a:lstStyle/>
                    <a:p>
                      <a:pPr algn="ctr">
                        <a:lnSpc>
                          <a:spcPts val="3499"/>
                        </a:lnSpc>
                        <a:defRPr/>
                      </a:pPr>
                      <a:r>
                        <a:rPr lang="en-US" sz="2499" dirty="0">
                          <a:solidFill>
                            <a:srgbClr val="000000"/>
                          </a:solidFill>
                          <a:latin typeface="Codec Pro"/>
                        </a:rPr>
                        <a:t>0.8420/0.7475</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4" name="Table 4"/>
          <p:cNvGraphicFramePr>
            <a:graphicFrameLocks noGrp="1"/>
          </p:cNvGraphicFramePr>
          <p:nvPr/>
        </p:nvGraphicFramePr>
        <p:xfrm>
          <a:off x="14637477" y="1"/>
          <a:ext cx="3639736" cy="10270069"/>
        </p:xfrm>
        <a:graphic>
          <a:graphicData uri="http://schemas.openxmlformats.org/drawingml/2006/table">
            <a:tbl>
              <a:tblPr/>
              <a:tblGrid>
                <a:gridCol w="3639736">
                  <a:extLst>
                    <a:ext uri="{9D8B030D-6E8A-4147-A177-3AD203B41FA5}">
                      <a16:colId xmlns:a16="http://schemas.microsoft.com/office/drawing/2014/main" val="20000"/>
                    </a:ext>
                  </a:extLst>
                </a:gridCol>
              </a:tblGrid>
              <a:tr h="1003584">
                <a:tc>
                  <a:txBody>
                    <a:bodyPr/>
                    <a:lstStyle/>
                    <a:p>
                      <a:pPr algn="ctr">
                        <a:lnSpc>
                          <a:spcPts val="3499"/>
                        </a:lnSpc>
                        <a:defRPr/>
                      </a:pPr>
                      <a:r>
                        <a:rPr lang="en-US" sz="2499">
                          <a:solidFill>
                            <a:srgbClr val="FFFFFF"/>
                          </a:solidFill>
                          <a:latin typeface="Codec Pro Bold"/>
                        </a:rPr>
                        <a:t>Round4</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31343">
                <a:tc>
                  <a:txBody>
                    <a:bodyPr/>
                    <a:lstStyle/>
                    <a:p>
                      <a:pPr algn="ctr">
                        <a:lnSpc>
                          <a:spcPts val="3499"/>
                        </a:lnSpc>
                        <a:defRPr/>
                      </a:pPr>
                      <a:r>
                        <a:rPr lang="en-US" sz="2499">
                          <a:solidFill>
                            <a:srgbClr val="000000"/>
                          </a:solidFill>
                          <a:latin typeface="Codec Pro"/>
                        </a:rPr>
                        <a:t>Feature Engineering</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29073">
                <a:tc>
                  <a:txBody>
                    <a:bodyPr/>
                    <a:lstStyle/>
                    <a:p>
                      <a:pPr algn="l">
                        <a:lnSpc>
                          <a:spcPts val="3499"/>
                        </a:lnSpc>
                        <a:defRPr/>
                      </a:pPr>
                      <a:r>
                        <a:rPr lang="en-US" sz="2499">
                          <a:solidFill>
                            <a:srgbClr val="000000"/>
                          </a:solidFill>
                          <a:latin typeface="Codec Pro"/>
                        </a:rPr>
                        <a:t>ratio = 0.8</a:t>
                      </a:r>
                      <a:endParaRPr lang="en-US" sz="1100"/>
                    </a:p>
                    <a:p>
                      <a:pPr algn="l">
                        <a:lnSpc>
                          <a:spcPts val="3499"/>
                        </a:lnSpc>
                      </a:pPr>
                      <a:r>
                        <a:rPr lang="en-US" sz="2499">
                          <a:solidFill>
                            <a:srgbClr val="000000"/>
                          </a:solidFill>
                          <a:latin typeface="Codec Pro"/>
                        </a:rPr>
                        <a:t>kernel = "radial" </a:t>
                      </a:r>
                    </a:p>
                    <a:p>
                      <a:pPr algn="l">
                        <a:lnSpc>
                          <a:spcPts val="3499"/>
                        </a:lnSpc>
                      </a:pPr>
                      <a:r>
                        <a:rPr lang="en-US" sz="2499">
                          <a:solidFill>
                            <a:srgbClr val="000000"/>
                          </a:solidFill>
                          <a:latin typeface="Codec Pro"/>
                        </a:rPr>
                        <a:t>cost=1 gamma=0.01</a:t>
                      </a:r>
                    </a:p>
                    <a:p>
                      <a:pPr algn="l">
                        <a:lnSpc>
                          <a:spcPts val="3499"/>
                        </a:lnSpc>
                      </a:pPr>
                      <a:r>
                        <a:rPr lang="en-US" sz="2499">
                          <a:solidFill>
                            <a:srgbClr val="000000"/>
                          </a:solidFill>
                          <a:latin typeface="Codec Pro"/>
                        </a:rPr>
                        <a:t>10 features</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2519">
                <a:tc>
                  <a:txBody>
                    <a:bodyPr/>
                    <a:lstStyle/>
                    <a:p>
                      <a:pPr algn="ctr">
                        <a:lnSpc>
                          <a:spcPts val="3499"/>
                        </a:lnSpc>
                        <a:defRPr/>
                      </a:pPr>
                      <a:r>
                        <a:rPr lang="en-US" sz="2499">
                          <a:solidFill>
                            <a:srgbClr val="000000"/>
                          </a:solidFill>
                          <a:latin typeface="Codec Pro"/>
                        </a:rPr>
                        <a:t>0.7342</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2519">
                <a:tc>
                  <a:txBody>
                    <a:bodyPr/>
                    <a:lstStyle/>
                    <a:p>
                      <a:pPr algn="ctr">
                        <a:lnSpc>
                          <a:spcPts val="3499"/>
                        </a:lnSpc>
                        <a:defRPr/>
                      </a:pPr>
                      <a:r>
                        <a:rPr lang="en-US" sz="2499">
                          <a:solidFill>
                            <a:srgbClr val="000000"/>
                          </a:solidFill>
                          <a:latin typeface="Codec Pro"/>
                        </a:rPr>
                        <a:t>0.7385</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2519">
                <a:tc>
                  <a:txBody>
                    <a:bodyPr/>
                    <a:lstStyle/>
                    <a:p>
                      <a:pPr algn="ctr">
                        <a:lnSpc>
                          <a:spcPts val="3499"/>
                        </a:lnSpc>
                        <a:defRPr/>
                      </a:pPr>
                      <a:r>
                        <a:rPr lang="en-US" sz="2499">
                          <a:solidFill>
                            <a:srgbClr val="000000"/>
                          </a:solidFill>
                          <a:latin typeface="Codec Pro"/>
                        </a:rPr>
                        <a:t>0.6930</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53752">
                <a:tc>
                  <a:txBody>
                    <a:bodyPr/>
                    <a:lstStyle/>
                    <a:p>
                      <a:pPr algn="ctr">
                        <a:lnSpc>
                          <a:spcPts val="3499"/>
                        </a:lnSpc>
                        <a:defRPr/>
                      </a:pPr>
                      <a:r>
                        <a:rPr lang="en-US" sz="2499">
                          <a:solidFill>
                            <a:srgbClr val="000000"/>
                          </a:solidFill>
                          <a:latin typeface="Codec Pro"/>
                        </a:rPr>
                        <a:t>0.7158</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84760">
                <a:tc>
                  <a:txBody>
                    <a:bodyPr/>
                    <a:lstStyle/>
                    <a:p>
                      <a:pPr algn="ctr">
                        <a:lnSpc>
                          <a:spcPts val="3499"/>
                        </a:lnSpc>
                        <a:defRPr/>
                      </a:pPr>
                      <a:r>
                        <a:rPr lang="en-US" sz="2499" dirty="0">
                          <a:solidFill>
                            <a:srgbClr val="000000"/>
                          </a:solidFill>
                          <a:latin typeface="Codec Pro"/>
                          <a:ea typeface="Codec Pro"/>
                        </a:rPr>
                        <a:t>👍 0.7615/0.7624</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5" name="Table 5"/>
          <p:cNvGraphicFramePr>
            <a:graphicFrameLocks noGrp="1"/>
          </p:cNvGraphicFramePr>
          <p:nvPr/>
        </p:nvGraphicFramePr>
        <p:xfrm>
          <a:off x="10291432" y="-1"/>
          <a:ext cx="3957968" cy="10287001"/>
        </p:xfrm>
        <a:graphic>
          <a:graphicData uri="http://schemas.openxmlformats.org/drawingml/2006/table">
            <a:tbl>
              <a:tblPr/>
              <a:tblGrid>
                <a:gridCol w="3957968">
                  <a:extLst>
                    <a:ext uri="{9D8B030D-6E8A-4147-A177-3AD203B41FA5}">
                      <a16:colId xmlns:a16="http://schemas.microsoft.com/office/drawing/2014/main" val="20000"/>
                    </a:ext>
                  </a:extLst>
                </a:gridCol>
              </a:tblGrid>
              <a:tr h="1011315">
                <a:tc>
                  <a:txBody>
                    <a:bodyPr/>
                    <a:lstStyle/>
                    <a:p>
                      <a:pPr algn="ctr">
                        <a:lnSpc>
                          <a:spcPts val="3499"/>
                        </a:lnSpc>
                        <a:defRPr/>
                      </a:pPr>
                      <a:r>
                        <a:rPr lang="en-US" sz="2499">
                          <a:solidFill>
                            <a:srgbClr val="FFFFFF"/>
                          </a:solidFill>
                          <a:latin typeface="Codec Pro Bold"/>
                        </a:rPr>
                        <a:t>Round3</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39287">
                <a:tc>
                  <a:txBody>
                    <a:bodyPr/>
                    <a:lstStyle/>
                    <a:p>
                      <a:pPr algn="ctr">
                        <a:lnSpc>
                          <a:spcPts val="3499"/>
                        </a:lnSpc>
                        <a:defRPr/>
                      </a:pPr>
                      <a:r>
                        <a:rPr lang="en-US" sz="2499">
                          <a:solidFill>
                            <a:srgbClr val="000000"/>
                          </a:solidFill>
                          <a:latin typeface="Codec Pro"/>
                        </a:rPr>
                        <a:t>tune.svm()</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47013">
                <a:tc>
                  <a:txBody>
                    <a:bodyPr/>
                    <a:lstStyle/>
                    <a:p>
                      <a:pPr algn="just">
                        <a:lnSpc>
                          <a:spcPts val="3499"/>
                        </a:lnSpc>
                        <a:defRPr/>
                      </a:pPr>
                      <a:r>
                        <a:rPr lang="en-US" sz="2499" dirty="0">
                          <a:solidFill>
                            <a:srgbClr val="000000"/>
                          </a:solidFill>
                          <a:latin typeface="Codec Pro"/>
                        </a:rPr>
                        <a:t>ratio = 0.8 </a:t>
                      </a:r>
                      <a:endParaRPr lang="en-US" sz="1100" dirty="0"/>
                    </a:p>
                    <a:p>
                      <a:pPr algn="just">
                        <a:lnSpc>
                          <a:spcPts val="3499"/>
                        </a:lnSpc>
                      </a:pPr>
                      <a:r>
                        <a:rPr lang="en-US" sz="2499" dirty="0">
                          <a:solidFill>
                            <a:srgbClr val="000000"/>
                          </a:solidFill>
                          <a:latin typeface="Codec Pro"/>
                        </a:rPr>
                        <a:t>kernel = "radial" </a:t>
                      </a:r>
                    </a:p>
                    <a:p>
                      <a:pPr algn="just">
                        <a:lnSpc>
                          <a:spcPts val="3499"/>
                        </a:lnSpc>
                      </a:pPr>
                      <a:r>
                        <a:rPr lang="en-US" sz="2499" dirty="0">
                          <a:solidFill>
                            <a:srgbClr val="000000"/>
                          </a:solidFill>
                          <a:latin typeface="Codec Pro"/>
                        </a:rPr>
                        <a:t>cost=10 gamma=0.01</a:t>
                      </a:r>
                    </a:p>
                    <a:p>
                      <a:pPr algn="just">
                        <a:lnSpc>
                          <a:spcPts val="3499"/>
                        </a:lnSpc>
                      </a:pPr>
                      <a:r>
                        <a:rPr lang="en-US" sz="2499" dirty="0">
                          <a:solidFill>
                            <a:srgbClr val="000000"/>
                          </a:solidFill>
                          <a:latin typeface="Codec Pro"/>
                        </a:rPr>
                        <a:t>38 features</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0396">
                <a:tc>
                  <a:txBody>
                    <a:bodyPr/>
                    <a:lstStyle/>
                    <a:p>
                      <a:pPr algn="ctr">
                        <a:lnSpc>
                          <a:spcPts val="3499"/>
                        </a:lnSpc>
                        <a:defRPr/>
                      </a:pPr>
                      <a:r>
                        <a:rPr lang="en-US" sz="2499">
                          <a:solidFill>
                            <a:srgbClr val="000000"/>
                          </a:solidFill>
                          <a:latin typeface="Codec Pro"/>
                        </a:rPr>
                        <a:t>0.8107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30396">
                <a:tc>
                  <a:txBody>
                    <a:bodyPr/>
                    <a:lstStyle/>
                    <a:p>
                      <a:pPr algn="ctr">
                        <a:lnSpc>
                          <a:spcPts val="3499"/>
                        </a:lnSpc>
                        <a:defRPr/>
                      </a:pPr>
                      <a:r>
                        <a:rPr lang="en-US" sz="2499">
                          <a:solidFill>
                            <a:srgbClr val="000000"/>
                          </a:solidFill>
                          <a:latin typeface="Codec Pro"/>
                        </a:rPr>
                        <a:t>0.8278</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30396">
                <a:tc>
                  <a:txBody>
                    <a:bodyPr/>
                    <a:lstStyle/>
                    <a:p>
                      <a:pPr algn="ctr">
                        <a:lnSpc>
                          <a:spcPts val="3499"/>
                        </a:lnSpc>
                        <a:defRPr/>
                      </a:pPr>
                      <a:r>
                        <a:rPr lang="en-US" sz="2499">
                          <a:solidFill>
                            <a:srgbClr val="000000"/>
                          </a:solidFill>
                          <a:latin typeface="Codec Pro"/>
                        </a:rPr>
                        <a:t>0.6494</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33545">
                <a:tc>
                  <a:txBody>
                    <a:bodyPr/>
                    <a:lstStyle/>
                    <a:p>
                      <a:pPr algn="ctr">
                        <a:lnSpc>
                          <a:spcPts val="3499"/>
                        </a:lnSpc>
                        <a:defRPr/>
                      </a:pPr>
                      <a:r>
                        <a:rPr lang="en-US" sz="2499">
                          <a:solidFill>
                            <a:srgbClr val="000000"/>
                          </a:solidFill>
                          <a:latin typeface="Codec Pro"/>
                        </a:rPr>
                        <a:t>0.7386</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64653">
                <a:tc>
                  <a:txBody>
                    <a:bodyPr/>
                    <a:lstStyle/>
                    <a:p>
                      <a:pPr algn="ctr">
                        <a:lnSpc>
                          <a:spcPts val="3499"/>
                        </a:lnSpc>
                        <a:defRPr/>
                      </a:pPr>
                      <a:r>
                        <a:rPr lang="en-US" sz="2499" dirty="0">
                          <a:solidFill>
                            <a:srgbClr val="000000"/>
                          </a:solidFill>
                          <a:latin typeface="Codec Pro"/>
                        </a:rPr>
                        <a:t>0.8435/0.7487</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7" name="Freeform 7"/>
          <p:cNvSpPr/>
          <p:nvPr/>
        </p:nvSpPr>
        <p:spPr>
          <a:xfrm rot="-3907801">
            <a:off x="6976480" y="8199381"/>
            <a:ext cx="548761" cy="155025"/>
          </a:xfrm>
          <a:custGeom>
            <a:avLst/>
            <a:gdLst/>
            <a:ahLst/>
            <a:cxnLst/>
            <a:rect l="l" t="t" r="r" b="b"/>
            <a:pathLst>
              <a:path w="548761" h="155025">
                <a:moveTo>
                  <a:pt x="0" y="0"/>
                </a:moveTo>
                <a:lnTo>
                  <a:pt x="548761" y="0"/>
                </a:lnTo>
                <a:lnTo>
                  <a:pt x="548761"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3907801">
            <a:off x="6976480" y="7012039"/>
            <a:ext cx="548761" cy="155025"/>
          </a:xfrm>
          <a:custGeom>
            <a:avLst/>
            <a:gdLst/>
            <a:ahLst/>
            <a:cxnLst/>
            <a:rect l="l" t="t" r="r" b="b"/>
            <a:pathLst>
              <a:path w="548761" h="155025">
                <a:moveTo>
                  <a:pt x="0" y="0"/>
                </a:moveTo>
                <a:lnTo>
                  <a:pt x="548761" y="0"/>
                </a:lnTo>
                <a:lnTo>
                  <a:pt x="548761"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3907801">
            <a:off x="11115295" y="6934243"/>
            <a:ext cx="548761" cy="155025"/>
          </a:xfrm>
          <a:custGeom>
            <a:avLst/>
            <a:gdLst/>
            <a:ahLst/>
            <a:cxnLst/>
            <a:rect l="l" t="t" r="r" b="b"/>
            <a:pathLst>
              <a:path w="548761" h="155025">
                <a:moveTo>
                  <a:pt x="0" y="0"/>
                </a:moveTo>
                <a:lnTo>
                  <a:pt x="548761" y="0"/>
                </a:lnTo>
                <a:lnTo>
                  <a:pt x="548761"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3907801">
            <a:off x="15267256" y="6934243"/>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11" name="Table 3">
            <a:extLst>
              <a:ext uri="{FF2B5EF4-FFF2-40B4-BE49-F238E27FC236}">
                <a16:creationId xmlns:a16="http://schemas.microsoft.com/office/drawing/2014/main" id="{771E315C-7B2D-9CBE-D232-F06D0C631047}"/>
              </a:ext>
            </a:extLst>
          </p:cNvPr>
          <p:cNvGraphicFramePr>
            <a:graphicFrameLocks noGrp="1"/>
          </p:cNvGraphicFramePr>
          <p:nvPr>
            <p:extLst>
              <p:ext uri="{D42A27DB-BD31-4B8C-83A1-F6EECF244321}">
                <p14:modId xmlns:p14="http://schemas.microsoft.com/office/powerpoint/2010/main" val="253242469"/>
              </p:ext>
            </p:extLst>
          </p:nvPr>
        </p:nvGraphicFramePr>
        <p:xfrm>
          <a:off x="2209800" y="-21570"/>
          <a:ext cx="3703936" cy="10385331"/>
        </p:xfrm>
        <a:graphic>
          <a:graphicData uri="http://schemas.openxmlformats.org/drawingml/2006/table">
            <a:tbl>
              <a:tblPr/>
              <a:tblGrid>
                <a:gridCol w="3703936">
                  <a:extLst>
                    <a:ext uri="{9D8B030D-6E8A-4147-A177-3AD203B41FA5}">
                      <a16:colId xmlns:a16="http://schemas.microsoft.com/office/drawing/2014/main" val="20000"/>
                    </a:ext>
                  </a:extLst>
                </a:gridCol>
              </a:tblGrid>
              <a:tr h="974070">
                <a:tc>
                  <a:txBody>
                    <a:bodyPr/>
                    <a:lstStyle/>
                    <a:p>
                      <a:pPr algn="ctr">
                        <a:lnSpc>
                          <a:spcPts val="3499"/>
                        </a:lnSpc>
                        <a:defRPr/>
                      </a:pPr>
                      <a:r>
                        <a:rPr lang="en-US" sz="2499" dirty="0">
                          <a:solidFill>
                            <a:srgbClr val="FFFFFF"/>
                          </a:solidFill>
                          <a:latin typeface="Codec Pro Bold"/>
                        </a:rPr>
                        <a:t>Round</a:t>
                      </a:r>
                      <a:r>
                        <a:rPr lang="en-US" altLang="zh-CN" sz="2499" dirty="0">
                          <a:solidFill>
                            <a:srgbClr val="FFFFFF"/>
                          </a:solidFill>
                          <a:latin typeface="Codec Pro Bold"/>
                        </a:rPr>
                        <a:t>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62588">
                <a:tc>
                  <a:txBody>
                    <a:bodyPr/>
                    <a:lstStyle/>
                    <a:p>
                      <a:pPr algn="ctr">
                        <a:lnSpc>
                          <a:spcPts val="3499"/>
                        </a:lnSpc>
                        <a:defRPr/>
                      </a:pPr>
                      <a:r>
                        <a:rPr lang="en-US" sz="2499" dirty="0">
                          <a:solidFill>
                            <a:srgbClr val="000000"/>
                          </a:solidFill>
                          <a:latin typeface="Codec Pro"/>
                        </a:rPr>
                        <a:t>normalized data</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86000">
                <a:tc>
                  <a:txBody>
                    <a:bodyPr/>
                    <a:lstStyle/>
                    <a:p>
                      <a:pPr algn="just">
                        <a:lnSpc>
                          <a:spcPts val="3499"/>
                        </a:lnSpc>
                        <a:defRPr/>
                      </a:pPr>
                      <a:r>
                        <a:rPr lang="en-US" sz="2499" dirty="0">
                          <a:solidFill>
                            <a:srgbClr val="000000"/>
                          </a:solidFill>
                          <a:latin typeface="Codec Pro"/>
                        </a:rPr>
                        <a:t>ratio = 0.7</a:t>
                      </a:r>
                      <a:endParaRPr lang="en-US" sz="1100" dirty="0"/>
                    </a:p>
                    <a:p>
                      <a:pPr algn="just">
                        <a:lnSpc>
                          <a:spcPts val="3499"/>
                        </a:lnSpc>
                      </a:pPr>
                      <a:r>
                        <a:rPr lang="en-US" sz="2499" dirty="0">
                          <a:solidFill>
                            <a:srgbClr val="000000"/>
                          </a:solidFill>
                          <a:latin typeface="Codec Pro"/>
                        </a:rPr>
                        <a:t>kernel = "radial" </a:t>
                      </a:r>
                    </a:p>
                    <a:p>
                      <a:pPr algn="just">
                        <a:lnSpc>
                          <a:spcPts val="3499"/>
                        </a:lnSpc>
                      </a:pPr>
                      <a:r>
                        <a:rPr lang="en-US" sz="2499" dirty="0">
                          <a:solidFill>
                            <a:srgbClr val="000000"/>
                          </a:solidFill>
                          <a:latin typeface="Codec Pro"/>
                        </a:rPr>
                        <a:t>cost=1 gamma=0.01</a:t>
                      </a:r>
                    </a:p>
                    <a:p>
                      <a:pPr algn="just">
                        <a:lnSpc>
                          <a:spcPts val="3499"/>
                        </a:lnSpc>
                      </a:pPr>
                      <a:r>
                        <a:rPr lang="en-US" sz="2499" dirty="0">
                          <a:solidFill>
                            <a:srgbClr val="000000"/>
                          </a:solidFill>
                          <a:latin typeface="Codec Pro"/>
                        </a:rPr>
                        <a:t>38 features</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58659">
                <a:tc>
                  <a:txBody>
                    <a:bodyPr/>
                    <a:lstStyle/>
                    <a:p>
                      <a:pPr algn="ctr">
                        <a:lnSpc>
                          <a:spcPts val="3499"/>
                        </a:lnSpc>
                        <a:defRPr/>
                      </a:pPr>
                      <a:r>
                        <a:rPr lang="en-US" sz="2499" dirty="0">
                          <a:solidFill>
                            <a:srgbClr val="000000"/>
                          </a:solidFill>
                          <a:latin typeface="Codec Pro"/>
                        </a:rPr>
                        <a:t>0.9095 </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74941">
                <a:tc>
                  <a:txBody>
                    <a:bodyPr/>
                    <a:lstStyle/>
                    <a:p>
                      <a:pPr algn="ctr">
                        <a:lnSpc>
                          <a:spcPts val="3499"/>
                        </a:lnSpc>
                        <a:defRPr/>
                      </a:pPr>
                      <a:r>
                        <a:rPr lang="en-US" sz="2499" dirty="0">
                          <a:solidFill>
                            <a:srgbClr val="000000"/>
                          </a:solidFill>
                          <a:latin typeface="Codec Pro"/>
                        </a:rPr>
                        <a:t>0.9881</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90600">
                <a:tc>
                  <a:txBody>
                    <a:bodyPr/>
                    <a:lstStyle/>
                    <a:p>
                      <a:pPr algn="ctr">
                        <a:lnSpc>
                          <a:spcPts val="3499"/>
                        </a:lnSpc>
                        <a:defRPr/>
                      </a:pPr>
                      <a:r>
                        <a:rPr lang="en-US" sz="2499" dirty="0">
                          <a:solidFill>
                            <a:srgbClr val="000000"/>
                          </a:solidFill>
                          <a:latin typeface="Codec Pro"/>
                        </a:rPr>
                        <a:t>0.1579</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61132">
                <a:tc>
                  <a:txBody>
                    <a:bodyPr/>
                    <a:lstStyle/>
                    <a:p>
                      <a:pPr algn="ctr">
                        <a:lnSpc>
                          <a:spcPts val="3499"/>
                        </a:lnSpc>
                        <a:defRPr/>
                      </a:pPr>
                      <a:r>
                        <a:rPr lang="en-US" sz="2499" dirty="0">
                          <a:solidFill>
                            <a:srgbClr val="000000"/>
                          </a:solidFill>
                          <a:latin typeface="Codec Pro"/>
                        </a:rPr>
                        <a:t>0.5730</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77341">
                <a:tc>
                  <a:txBody>
                    <a:bodyPr/>
                    <a:lstStyle/>
                    <a:p>
                      <a:pPr algn="ctr">
                        <a:lnSpc>
                          <a:spcPts val="3499"/>
                        </a:lnSpc>
                        <a:defRPr/>
                      </a:pPr>
                      <a:r>
                        <a:rPr lang="en-US" sz="2499" dirty="0">
                          <a:solidFill>
                            <a:srgbClr val="000000"/>
                          </a:solidFill>
                          <a:latin typeface="Codec Pro"/>
                        </a:rPr>
                        <a:t>0.8821/0.7032</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908560"/>
          </a:xfrm>
          <a:prstGeom prst="rect">
            <a:avLst/>
          </a:prstGeom>
          <a:solidFill>
            <a:srgbClr val="365236"/>
          </a:solidFill>
        </p:spPr>
        <p:txBody>
          <a:bodyPr/>
          <a:lstStyle/>
          <a:p>
            <a:endParaRPr lang="en-US"/>
          </a:p>
        </p:txBody>
      </p:sp>
      <p:sp>
        <p:nvSpPr>
          <p:cNvPr id="3" name="Freeform 3"/>
          <p:cNvSpPr/>
          <p:nvPr/>
        </p:nvSpPr>
        <p:spPr>
          <a:xfrm>
            <a:off x="612681" y="4028335"/>
            <a:ext cx="8077163" cy="6258665"/>
          </a:xfrm>
          <a:custGeom>
            <a:avLst/>
            <a:gdLst/>
            <a:ahLst/>
            <a:cxnLst/>
            <a:rect l="l" t="t" r="r" b="b"/>
            <a:pathLst>
              <a:path w="8077163" h="6258665">
                <a:moveTo>
                  <a:pt x="0" y="0"/>
                </a:moveTo>
                <a:lnTo>
                  <a:pt x="8077163" y="0"/>
                </a:lnTo>
                <a:lnTo>
                  <a:pt x="8077163" y="6258665"/>
                </a:lnTo>
                <a:lnTo>
                  <a:pt x="0" y="6258665"/>
                </a:lnTo>
                <a:lnTo>
                  <a:pt x="0" y="0"/>
                </a:lnTo>
                <a:close/>
              </a:path>
            </a:pathLst>
          </a:custGeom>
          <a:blipFill>
            <a:blip r:embed="rId3"/>
            <a:stretch>
              <a:fillRect/>
            </a:stretch>
          </a:blipFill>
        </p:spPr>
        <p:txBody>
          <a:bodyPr/>
          <a:lstStyle/>
          <a:p>
            <a:endParaRPr lang="en-US"/>
          </a:p>
        </p:txBody>
      </p:sp>
      <p:sp>
        <p:nvSpPr>
          <p:cNvPr id="4" name="Freeform 4"/>
          <p:cNvSpPr/>
          <p:nvPr/>
        </p:nvSpPr>
        <p:spPr>
          <a:xfrm>
            <a:off x="9437833" y="4028335"/>
            <a:ext cx="8179311" cy="6258665"/>
          </a:xfrm>
          <a:custGeom>
            <a:avLst/>
            <a:gdLst/>
            <a:ahLst/>
            <a:cxnLst/>
            <a:rect l="l" t="t" r="r" b="b"/>
            <a:pathLst>
              <a:path w="8179311" h="6258665">
                <a:moveTo>
                  <a:pt x="0" y="0"/>
                </a:moveTo>
                <a:lnTo>
                  <a:pt x="8179311" y="0"/>
                </a:lnTo>
                <a:lnTo>
                  <a:pt x="8179311" y="6258665"/>
                </a:lnTo>
                <a:lnTo>
                  <a:pt x="0" y="6258665"/>
                </a:lnTo>
                <a:lnTo>
                  <a:pt x="0" y="0"/>
                </a:lnTo>
                <a:close/>
              </a:path>
            </a:pathLst>
          </a:custGeom>
          <a:blipFill>
            <a:blip r:embed="rId4"/>
            <a:stretch>
              <a:fillRect t="-632" b="-632"/>
            </a:stretch>
          </a:blipFill>
        </p:spPr>
        <p:txBody>
          <a:bodyPr/>
          <a:lstStyle/>
          <a:p>
            <a:endParaRPr lang="en-US"/>
          </a:p>
        </p:txBody>
      </p:sp>
      <p:sp>
        <p:nvSpPr>
          <p:cNvPr id="5" name="TextBox 5"/>
          <p:cNvSpPr txBox="1"/>
          <p:nvPr/>
        </p:nvSpPr>
        <p:spPr>
          <a:xfrm>
            <a:off x="1028700" y="537794"/>
            <a:ext cx="11082496"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Support Vector Machine</a:t>
            </a:r>
          </a:p>
        </p:txBody>
      </p:sp>
      <p:sp>
        <p:nvSpPr>
          <p:cNvPr id="6" name="TextBox 6"/>
          <p:cNvSpPr txBox="1"/>
          <p:nvPr/>
        </p:nvSpPr>
        <p:spPr>
          <a:xfrm>
            <a:off x="219417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Round1 ROC Curve</a:t>
            </a:r>
          </a:p>
        </p:txBody>
      </p:sp>
      <p:sp>
        <p:nvSpPr>
          <p:cNvPr id="7" name="TextBox 7"/>
          <p:cNvSpPr txBox="1"/>
          <p:nvPr/>
        </p:nvSpPr>
        <p:spPr>
          <a:xfrm>
            <a:off x="1096580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Round4 ROC Curve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5656086" y="4314825"/>
            <a:ext cx="6975829"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Naïve Bayes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nvGraphicFramePr>
        <p:xfrm>
          <a:off x="2825621" y="-11287"/>
          <a:ext cx="3578835" cy="10307649"/>
        </p:xfrm>
        <a:graphic>
          <a:graphicData uri="http://schemas.openxmlformats.org/drawingml/2006/table">
            <a:tbl>
              <a:tblPr/>
              <a:tblGrid>
                <a:gridCol w="3578835">
                  <a:extLst>
                    <a:ext uri="{9D8B030D-6E8A-4147-A177-3AD203B41FA5}">
                      <a16:colId xmlns:a16="http://schemas.microsoft.com/office/drawing/2014/main" val="20000"/>
                    </a:ext>
                  </a:extLst>
                </a:gridCol>
              </a:tblGrid>
              <a:tr h="1018536">
                <a:tc>
                  <a:txBody>
                    <a:bodyPr/>
                    <a:lstStyle/>
                    <a:p>
                      <a:pPr algn="ctr">
                        <a:lnSpc>
                          <a:spcPts val="3499"/>
                        </a:lnSpc>
                        <a:defRPr/>
                      </a:pPr>
                      <a:r>
                        <a:rPr lang="en-US" sz="2499" dirty="0">
                          <a:solidFill>
                            <a:srgbClr val="FFFFFF"/>
                          </a:solidFill>
                          <a:latin typeface="Codec Pro Bold"/>
                        </a:rPr>
                        <a:t>Round1</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41507">
                <a:tc>
                  <a:txBody>
                    <a:bodyPr/>
                    <a:lstStyle/>
                    <a:p>
                      <a:pPr algn="ctr">
                        <a:lnSpc>
                          <a:spcPts val="3499"/>
                        </a:lnSpc>
                        <a:defRPr/>
                      </a:pPr>
                      <a:r>
                        <a:rPr lang="en-US" sz="2499" dirty="0">
                          <a:solidFill>
                            <a:srgbClr val="000000"/>
                          </a:solidFill>
                          <a:latin typeface="Codec Pro"/>
                        </a:rPr>
                        <a:t>cleaned data</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98349">
                <a:tc>
                  <a:txBody>
                    <a:bodyPr/>
                    <a:lstStyle/>
                    <a:p>
                      <a:pPr algn="ctr">
                        <a:lnSpc>
                          <a:spcPts val="3499"/>
                        </a:lnSpc>
                        <a:defRPr/>
                      </a:pPr>
                      <a:r>
                        <a:rPr lang="en-US" sz="2499" dirty="0">
                          <a:solidFill>
                            <a:srgbClr val="000000"/>
                          </a:solidFill>
                          <a:latin typeface="Codec Pro"/>
                        </a:rPr>
                        <a:t>ratio=0.7, 38 features</a:t>
                      </a:r>
                      <a:endParaRPr lang="en-US" sz="1100" dirty="0"/>
                    </a:p>
                    <a:p>
                      <a:pPr algn="l">
                        <a:lnSpc>
                          <a:spcPts val="3499"/>
                        </a:lnSpc>
                      </a:pPr>
                      <a:r>
                        <a:rPr lang="en-US" sz="2499" dirty="0" err="1">
                          <a:solidFill>
                            <a:srgbClr val="000000"/>
                          </a:solidFill>
                          <a:latin typeface="Codec Pro"/>
                        </a:rPr>
                        <a:t>laplace</a:t>
                      </a:r>
                      <a:r>
                        <a:rPr lang="en-US" sz="2499" dirty="0">
                          <a:solidFill>
                            <a:srgbClr val="000000"/>
                          </a:solidFill>
                          <a:latin typeface="Codec Pro"/>
                        </a:rPr>
                        <a:t>=1</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67406">
                <a:tc>
                  <a:txBody>
                    <a:bodyPr/>
                    <a:lstStyle/>
                    <a:p>
                      <a:pPr algn="ctr">
                        <a:lnSpc>
                          <a:spcPts val="3499"/>
                        </a:lnSpc>
                        <a:defRPr/>
                      </a:pPr>
                      <a:r>
                        <a:rPr lang="en-US" sz="2499">
                          <a:solidFill>
                            <a:srgbClr val="000000"/>
                          </a:solidFill>
                          <a:latin typeface="Codec Pro"/>
                        </a:rPr>
                        <a:t>0.8036</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34257">
                <a:tc>
                  <a:txBody>
                    <a:bodyPr/>
                    <a:lstStyle/>
                    <a:p>
                      <a:pPr algn="ctr">
                        <a:lnSpc>
                          <a:spcPts val="3499"/>
                        </a:lnSpc>
                        <a:defRPr/>
                      </a:pPr>
                      <a:r>
                        <a:rPr lang="en-US" sz="2499" dirty="0">
                          <a:solidFill>
                            <a:srgbClr val="000000"/>
                          </a:solidFill>
                          <a:latin typeface="Codec Pro"/>
                        </a:rPr>
                        <a:t>0.8360</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34257">
                <a:tc>
                  <a:txBody>
                    <a:bodyPr/>
                    <a:lstStyle/>
                    <a:p>
                      <a:pPr algn="ctr">
                        <a:lnSpc>
                          <a:spcPts val="3499"/>
                        </a:lnSpc>
                        <a:defRPr/>
                      </a:pPr>
                      <a:r>
                        <a:rPr lang="en-US" sz="2499" dirty="0">
                          <a:solidFill>
                            <a:srgbClr val="000000"/>
                          </a:solidFill>
                          <a:latin typeface="Codec Pro"/>
                        </a:rPr>
                        <a:t>0.5541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42710">
                <a:tc>
                  <a:txBody>
                    <a:bodyPr/>
                    <a:lstStyle/>
                    <a:p>
                      <a:pPr algn="ctr">
                        <a:lnSpc>
                          <a:spcPts val="3499"/>
                        </a:lnSpc>
                        <a:defRPr/>
                      </a:pPr>
                      <a:r>
                        <a:rPr lang="en-US" sz="2499" dirty="0">
                          <a:solidFill>
                            <a:srgbClr val="000000"/>
                          </a:solidFill>
                          <a:latin typeface="Codec Pro"/>
                        </a:rPr>
                        <a:t>0.6951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270627">
                <a:tc>
                  <a:txBody>
                    <a:bodyPr/>
                    <a:lstStyle/>
                    <a:p>
                      <a:pPr algn="ctr">
                        <a:lnSpc>
                          <a:spcPts val="3499"/>
                        </a:lnSpc>
                        <a:defRPr/>
                      </a:pPr>
                      <a:r>
                        <a:rPr lang="en-US" sz="2499" dirty="0">
                          <a:solidFill>
                            <a:srgbClr val="000000"/>
                          </a:solidFill>
                          <a:latin typeface="Codec Pro"/>
                        </a:rPr>
                        <a:t>0.7566/0.7540</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3746773639"/>
              </p:ext>
            </p:extLst>
          </p:nvPr>
        </p:nvGraphicFramePr>
        <p:xfrm>
          <a:off x="6520780" y="-114300"/>
          <a:ext cx="3578835" cy="10425988"/>
        </p:xfrm>
        <a:graphic>
          <a:graphicData uri="http://schemas.openxmlformats.org/drawingml/2006/table">
            <a:tbl>
              <a:tblPr/>
              <a:tblGrid>
                <a:gridCol w="3578835">
                  <a:extLst>
                    <a:ext uri="{9D8B030D-6E8A-4147-A177-3AD203B41FA5}">
                      <a16:colId xmlns:a16="http://schemas.microsoft.com/office/drawing/2014/main" val="20000"/>
                    </a:ext>
                  </a:extLst>
                </a:gridCol>
              </a:tblGrid>
              <a:tr h="1138903">
                <a:tc>
                  <a:txBody>
                    <a:bodyPr/>
                    <a:lstStyle/>
                    <a:p>
                      <a:pPr algn="ctr">
                        <a:lnSpc>
                          <a:spcPts val="3499"/>
                        </a:lnSpc>
                        <a:defRPr/>
                      </a:pPr>
                      <a:r>
                        <a:rPr lang="en-US" sz="2499" dirty="0">
                          <a:solidFill>
                            <a:srgbClr val="FFFFFF"/>
                          </a:solidFill>
                          <a:latin typeface="Codec Pro Bold"/>
                        </a:rPr>
                        <a:t>Round2</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25848">
                <a:tc>
                  <a:txBody>
                    <a:bodyPr/>
                    <a:lstStyle/>
                    <a:p>
                      <a:pPr algn="ctr">
                        <a:lnSpc>
                          <a:spcPts val="3499"/>
                        </a:lnSpc>
                        <a:defRPr/>
                      </a:pPr>
                      <a:r>
                        <a:rPr lang="en-US" sz="2499" dirty="0">
                          <a:solidFill>
                            <a:srgbClr val="000000"/>
                          </a:solidFill>
                          <a:latin typeface="Codec Pro"/>
                        </a:rPr>
                        <a:t>Add class probabilities</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09238">
                <a:tc>
                  <a:txBody>
                    <a:bodyPr/>
                    <a:lstStyle/>
                    <a:p>
                      <a:pPr algn="l">
                        <a:lnSpc>
                          <a:spcPts val="3499"/>
                        </a:lnSpc>
                        <a:defRPr/>
                      </a:pPr>
                      <a:r>
                        <a:rPr lang="en-US" sz="2499">
                          <a:solidFill>
                            <a:srgbClr val="000000"/>
                          </a:solidFill>
                          <a:latin typeface="Codec Pro"/>
                        </a:rPr>
                        <a:t>ratio=0.7, 38 features</a:t>
                      </a:r>
                      <a:endParaRPr lang="en-US" sz="1100"/>
                    </a:p>
                    <a:p>
                      <a:pPr algn="l">
                        <a:lnSpc>
                          <a:spcPts val="3499"/>
                        </a:lnSpc>
                      </a:pPr>
                      <a:r>
                        <a:rPr lang="en-US" sz="2499">
                          <a:solidFill>
                            <a:srgbClr val="000000"/>
                          </a:solidFill>
                          <a:latin typeface="Codec Pro"/>
                        </a:rPr>
                        <a:t>laplace=1, apriori = class_probs</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16259">
                <a:tc>
                  <a:txBody>
                    <a:bodyPr/>
                    <a:lstStyle/>
                    <a:p>
                      <a:pPr algn="ctr">
                        <a:lnSpc>
                          <a:spcPts val="3499"/>
                        </a:lnSpc>
                        <a:defRPr/>
                      </a:pPr>
                      <a:r>
                        <a:rPr lang="en-US" sz="2499" dirty="0">
                          <a:solidFill>
                            <a:srgbClr val="000000"/>
                          </a:solidFill>
                          <a:latin typeface="Codec Pro"/>
                        </a:rPr>
                        <a:t>0.8358</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16259">
                <a:tc>
                  <a:txBody>
                    <a:bodyPr/>
                    <a:lstStyle/>
                    <a:p>
                      <a:pPr algn="ctr">
                        <a:lnSpc>
                          <a:spcPts val="3499"/>
                        </a:lnSpc>
                        <a:defRPr/>
                      </a:pPr>
                      <a:r>
                        <a:rPr lang="en-US" sz="2499" dirty="0">
                          <a:solidFill>
                            <a:srgbClr val="000000"/>
                          </a:solidFill>
                          <a:latin typeface="Codec Pro"/>
                        </a:rPr>
                        <a:t>0.8779</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16259">
                <a:tc>
                  <a:txBody>
                    <a:bodyPr/>
                    <a:lstStyle/>
                    <a:p>
                      <a:pPr algn="ctr">
                        <a:lnSpc>
                          <a:spcPts val="3499"/>
                        </a:lnSpc>
                        <a:defRPr/>
                      </a:pPr>
                      <a:r>
                        <a:rPr lang="en-US" sz="2499">
                          <a:solidFill>
                            <a:srgbClr val="000000"/>
                          </a:solidFill>
                          <a:latin typeface="Codec Pro"/>
                        </a:rPr>
                        <a:t>0.5255</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74555">
                <a:tc>
                  <a:txBody>
                    <a:bodyPr/>
                    <a:lstStyle/>
                    <a:p>
                      <a:pPr algn="ctr">
                        <a:lnSpc>
                          <a:spcPts val="3499"/>
                        </a:lnSpc>
                        <a:defRPr/>
                      </a:pPr>
                      <a:r>
                        <a:rPr lang="en-US" sz="2499" dirty="0">
                          <a:solidFill>
                            <a:srgbClr val="000000"/>
                          </a:solidFill>
                          <a:latin typeface="Codec Pro"/>
                        </a:rPr>
                        <a:t>0.7017</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13661">
                <a:tc>
                  <a:txBody>
                    <a:bodyPr/>
                    <a:lstStyle/>
                    <a:p>
                      <a:pPr algn="ctr">
                        <a:lnSpc>
                          <a:spcPts val="3499"/>
                        </a:lnSpc>
                        <a:defRPr/>
                      </a:pPr>
                      <a:r>
                        <a:rPr lang="en-US" sz="2499" dirty="0">
                          <a:solidFill>
                            <a:srgbClr val="000000"/>
                          </a:solidFill>
                          <a:latin typeface="Codec Pro"/>
                        </a:rPr>
                        <a:t>0.7729/0.7593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1617065020"/>
              </p:ext>
            </p:extLst>
          </p:nvPr>
        </p:nvGraphicFramePr>
        <p:xfrm>
          <a:off x="10289782" y="-114300"/>
          <a:ext cx="3969077" cy="10406944"/>
        </p:xfrm>
        <a:graphic>
          <a:graphicData uri="http://schemas.openxmlformats.org/drawingml/2006/table">
            <a:tbl>
              <a:tblPr/>
              <a:tblGrid>
                <a:gridCol w="3969077">
                  <a:extLst>
                    <a:ext uri="{9D8B030D-6E8A-4147-A177-3AD203B41FA5}">
                      <a16:colId xmlns:a16="http://schemas.microsoft.com/office/drawing/2014/main" val="20000"/>
                    </a:ext>
                  </a:extLst>
                </a:gridCol>
              </a:tblGrid>
              <a:tr h="1124134">
                <a:tc>
                  <a:txBody>
                    <a:bodyPr/>
                    <a:lstStyle/>
                    <a:p>
                      <a:pPr algn="ctr">
                        <a:lnSpc>
                          <a:spcPts val="3499"/>
                        </a:lnSpc>
                        <a:defRPr/>
                      </a:pPr>
                      <a:r>
                        <a:rPr lang="en-US" sz="2499" dirty="0">
                          <a:solidFill>
                            <a:srgbClr val="FFFFFF"/>
                          </a:solidFill>
                          <a:latin typeface="Codec Pro Bold"/>
                        </a:rPr>
                        <a:t>Round3</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26529">
                <a:tc>
                  <a:txBody>
                    <a:bodyPr/>
                    <a:lstStyle/>
                    <a:p>
                      <a:pPr algn="ctr">
                        <a:lnSpc>
                          <a:spcPts val="3499"/>
                        </a:lnSpc>
                        <a:defRPr/>
                      </a:pPr>
                      <a:r>
                        <a:rPr lang="en-US" sz="2499">
                          <a:solidFill>
                            <a:srgbClr val="000000"/>
                          </a:solidFill>
                          <a:latin typeface="Codec Pro"/>
                        </a:rPr>
                        <a:t>Featuring engineering</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10521">
                <a:tc>
                  <a:txBody>
                    <a:bodyPr/>
                    <a:lstStyle/>
                    <a:p>
                      <a:pPr algn="l">
                        <a:lnSpc>
                          <a:spcPts val="3499"/>
                        </a:lnSpc>
                        <a:defRPr/>
                      </a:pPr>
                      <a:r>
                        <a:rPr lang="en-US" sz="2499" dirty="0">
                          <a:solidFill>
                            <a:srgbClr val="000000"/>
                          </a:solidFill>
                          <a:latin typeface="Codec Pro"/>
                        </a:rPr>
                        <a:t>ratio=0.7, 18 features</a:t>
                      </a:r>
                      <a:endParaRPr lang="en-US" sz="1100" dirty="0"/>
                    </a:p>
                    <a:p>
                      <a:pPr algn="l">
                        <a:lnSpc>
                          <a:spcPts val="3499"/>
                        </a:lnSpc>
                      </a:pPr>
                      <a:r>
                        <a:rPr lang="en-US" sz="2499" dirty="0" err="1">
                          <a:solidFill>
                            <a:srgbClr val="000000"/>
                          </a:solidFill>
                          <a:latin typeface="Codec Pro"/>
                        </a:rPr>
                        <a:t>laplace</a:t>
                      </a:r>
                      <a:r>
                        <a:rPr lang="en-US" sz="2499" dirty="0">
                          <a:solidFill>
                            <a:srgbClr val="000000"/>
                          </a:solidFill>
                          <a:latin typeface="Codec Pro"/>
                        </a:rPr>
                        <a:t>=1</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2402">
                <a:tc>
                  <a:txBody>
                    <a:bodyPr/>
                    <a:lstStyle/>
                    <a:p>
                      <a:pPr algn="ctr">
                        <a:lnSpc>
                          <a:spcPts val="3499"/>
                        </a:lnSpc>
                        <a:defRPr/>
                      </a:pPr>
                      <a:r>
                        <a:rPr lang="en-US" sz="2499">
                          <a:solidFill>
                            <a:srgbClr val="000000"/>
                          </a:solidFill>
                          <a:latin typeface="Codec Pro"/>
                        </a:rPr>
                        <a:t>0.8447</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16824">
                <a:tc>
                  <a:txBody>
                    <a:bodyPr/>
                    <a:lstStyle/>
                    <a:p>
                      <a:pPr algn="ctr">
                        <a:lnSpc>
                          <a:spcPts val="3499"/>
                        </a:lnSpc>
                        <a:defRPr/>
                      </a:pPr>
                      <a:r>
                        <a:rPr lang="en-US" sz="2499">
                          <a:solidFill>
                            <a:srgbClr val="000000"/>
                          </a:solidFill>
                          <a:latin typeface="Codec Pro"/>
                        </a:rPr>
                        <a:t>0.8896</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16824">
                <a:tc>
                  <a:txBody>
                    <a:bodyPr/>
                    <a:lstStyle/>
                    <a:p>
                      <a:pPr algn="ctr">
                        <a:lnSpc>
                          <a:spcPts val="3499"/>
                        </a:lnSpc>
                        <a:defRPr/>
                      </a:pPr>
                      <a:r>
                        <a:rPr lang="en-US" sz="2499" dirty="0">
                          <a:solidFill>
                            <a:srgbClr val="000000"/>
                          </a:solidFill>
                          <a:latin typeface="Codec Pro"/>
                          <a:ea typeface="Codec Pro"/>
                        </a:rPr>
                        <a:t>😭 0.4993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75319">
                <a:tc>
                  <a:txBody>
                    <a:bodyPr/>
                    <a:lstStyle/>
                    <a:p>
                      <a:pPr algn="ctr">
                        <a:lnSpc>
                          <a:spcPts val="3499"/>
                        </a:lnSpc>
                        <a:defRPr/>
                      </a:pPr>
                      <a:r>
                        <a:rPr lang="en-US" sz="2499" dirty="0">
                          <a:solidFill>
                            <a:srgbClr val="000000"/>
                          </a:solidFill>
                          <a:latin typeface="Codec Pro"/>
                        </a:rPr>
                        <a:t>0.6945</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14391">
                <a:tc>
                  <a:txBody>
                    <a:bodyPr/>
                    <a:lstStyle/>
                    <a:p>
                      <a:pPr algn="ctr">
                        <a:lnSpc>
                          <a:spcPts val="3499"/>
                        </a:lnSpc>
                        <a:defRPr/>
                      </a:pPr>
                      <a:r>
                        <a:rPr lang="en-US" sz="2499" dirty="0">
                          <a:solidFill>
                            <a:srgbClr val="000000"/>
                          </a:solidFill>
                          <a:latin typeface="Codec Pro"/>
                        </a:rPr>
                        <a:t>0.7699/0.7698</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6" name="Table 6"/>
          <p:cNvGraphicFramePr>
            <a:graphicFrameLocks noGrp="1"/>
          </p:cNvGraphicFramePr>
          <p:nvPr/>
        </p:nvGraphicFramePr>
        <p:xfrm>
          <a:off x="14405245" y="-11287"/>
          <a:ext cx="3969077" cy="10358054"/>
        </p:xfrm>
        <a:graphic>
          <a:graphicData uri="http://schemas.openxmlformats.org/drawingml/2006/table">
            <a:tbl>
              <a:tblPr/>
              <a:tblGrid>
                <a:gridCol w="3969077">
                  <a:extLst>
                    <a:ext uri="{9D8B030D-6E8A-4147-A177-3AD203B41FA5}">
                      <a16:colId xmlns:a16="http://schemas.microsoft.com/office/drawing/2014/main" val="20000"/>
                    </a:ext>
                  </a:extLst>
                </a:gridCol>
              </a:tblGrid>
              <a:tr h="1013064">
                <a:tc>
                  <a:txBody>
                    <a:bodyPr/>
                    <a:lstStyle/>
                    <a:p>
                      <a:pPr algn="ctr">
                        <a:lnSpc>
                          <a:spcPts val="3499"/>
                        </a:lnSpc>
                        <a:defRPr/>
                      </a:pPr>
                      <a:r>
                        <a:rPr lang="en-US" sz="2499" dirty="0">
                          <a:solidFill>
                            <a:srgbClr val="FFFFFF"/>
                          </a:solidFill>
                          <a:latin typeface="Codec Pro Bold"/>
                        </a:rPr>
                        <a:t>Round4</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46123">
                <a:tc>
                  <a:txBody>
                    <a:bodyPr/>
                    <a:lstStyle/>
                    <a:p>
                      <a:pPr algn="ctr">
                        <a:lnSpc>
                          <a:spcPts val="3499"/>
                        </a:lnSpc>
                        <a:defRPr/>
                      </a:pPr>
                      <a:r>
                        <a:rPr lang="en-US" sz="2499">
                          <a:solidFill>
                            <a:srgbClr val="000000"/>
                          </a:solidFill>
                          <a:latin typeface="Codec Pro"/>
                        </a:rPr>
                        <a:t>Parameter  tuning</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86000">
                <a:tc>
                  <a:txBody>
                    <a:bodyPr/>
                    <a:lstStyle/>
                    <a:p>
                      <a:pPr algn="l">
                        <a:lnSpc>
                          <a:spcPts val="3499"/>
                        </a:lnSpc>
                        <a:defRPr/>
                      </a:pPr>
                      <a:r>
                        <a:rPr lang="en-US" sz="2499" dirty="0">
                          <a:solidFill>
                            <a:srgbClr val="000000"/>
                          </a:solidFill>
                          <a:latin typeface="Codec Pro"/>
                        </a:rPr>
                        <a:t>ratio 0.9, 38 features</a:t>
                      </a:r>
                      <a:endParaRPr lang="en-US" sz="1100" dirty="0"/>
                    </a:p>
                    <a:p>
                      <a:pPr algn="l">
                        <a:lnSpc>
                          <a:spcPts val="3499"/>
                        </a:lnSpc>
                      </a:pPr>
                      <a:r>
                        <a:rPr lang="en-US" sz="2499" dirty="0" err="1">
                          <a:solidFill>
                            <a:srgbClr val="000000"/>
                          </a:solidFill>
                          <a:latin typeface="Codec Pro"/>
                        </a:rPr>
                        <a:t>laplace</a:t>
                      </a:r>
                      <a:r>
                        <a:rPr lang="en-US" sz="2499" dirty="0">
                          <a:solidFill>
                            <a:srgbClr val="000000"/>
                          </a:solidFill>
                          <a:latin typeface="Codec Pro"/>
                        </a:rPr>
                        <a:t> = 1</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4343">
                <a:tc>
                  <a:txBody>
                    <a:bodyPr/>
                    <a:lstStyle/>
                    <a:p>
                      <a:pPr algn="ctr">
                        <a:lnSpc>
                          <a:spcPts val="3499"/>
                        </a:lnSpc>
                        <a:defRPr/>
                      </a:pPr>
                      <a:r>
                        <a:rPr lang="en-US" sz="2499" dirty="0">
                          <a:solidFill>
                            <a:srgbClr val="000000"/>
                          </a:solidFill>
                          <a:latin typeface="Codec Pro"/>
                        </a:rPr>
                        <a:t>0.8188</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0.8524</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ea typeface="Codec Pro"/>
                        </a:rPr>
                        <a:t>👍 0.5577</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91382">
                <a:tc>
                  <a:txBody>
                    <a:bodyPr/>
                    <a:lstStyle/>
                    <a:p>
                      <a:pPr algn="ctr">
                        <a:lnSpc>
                          <a:spcPts val="3499"/>
                        </a:lnSpc>
                        <a:defRPr/>
                      </a:pPr>
                      <a:r>
                        <a:rPr lang="en-US" sz="2499" dirty="0">
                          <a:solidFill>
                            <a:srgbClr val="000000"/>
                          </a:solidFill>
                          <a:latin typeface="Codec Pro"/>
                        </a:rPr>
                        <a:t>0.7051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29742">
                <a:tc>
                  <a:txBody>
                    <a:bodyPr/>
                    <a:lstStyle/>
                    <a:p>
                      <a:pPr algn="ctr">
                        <a:lnSpc>
                          <a:spcPts val="3499"/>
                        </a:lnSpc>
                        <a:defRPr/>
                      </a:pPr>
                      <a:r>
                        <a:rPr lang="en-US" sz="2499" dirty="0">
                          <a:solidFill>
                            <a:srgbClr val="000000"/>
                          </a:solidFill>
                          <a:latin typeface="Codec Pro"/>
                          <a:ea typeface="Codec Pro"/>
                        </a:rPr>
                        <a:t>👍  0.7704/0.7717</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7" name="Freeform 7"/>
          <p:cNvSpPr/>
          <p:nvPr/>
        </p:nvSpPr>
        <p:spPr>
          <a:xfrm rot="-3907801">
            <a:off x="7143202" y="6027745"/>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3907801">
            <a:off x="7259676" y="5029317"/>
            <a:ext cx="447640" cy="184631"/>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3907801">
            <a:off x="11036537" y="5004475"/>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3907801">
            <a:off x="7143202" y="8277066"/>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3907801">
            <a:off x="15309170" y="8186549"/>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13" name="Table 2">
            <a:extLst>
              <a:ext uri="{FF2B5EF4-FFF2-40B4-BE49-F238E27FC236}">
                <a16:creationId xmlns:a16="http://schemas.microsoft.com/office/drawing/2014/main" id="{A8596FFF-CE94-3856-B784-24EC34EBE25C}"/>
              </a:ext>
            </a:extLst>
          </p:cNvPr>
          <p:cNvGraphicFramePr>
            <a:graphicFrameLocks noGrp="1"/>
          </p:cNvGraphicFramePr>
          <p:nvPr/>
        </p:nvGraphicFramePr>
        <p:xfrm>
          <a:off x="10787" y="14037"/>
          <a:ext cx="2732413" cy="10818464"/>
        </p:xfrm>
        <a:graphic>
          <a:graphicData uri="http://schemas.openxmlformats.org/drawingml/2006/table">
            <a:tbl>
              <a:tblPr/>
              <a:tblGrid>
                <a:gridCol w="2732413">
                  <a:extLst>
                    <a:ext uri="{9D8B030D-6E8A-4147-A177-3AD203B41FA5}">
                      <a16:colId xmlns:a16="http://schemas.microsoft.com/office/drawing/2014/main" val="20000"/>
                    </a:ext>
                  </a:extLst>
                </a:gridCol>
              </a:tblGrid>
              <a:tr h="1014663">
                <a:tc>
                  <a:txBody>
                    <a:bodyPr/>
                    <a:lstStyle/>
                    <a:p>
                      <a:pPr algn="ctr">
                        <a:lnSpc>
                          <a:spcPts val="349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9525" cap="flat" cmpd="sng" algn="ctr">
                      <a:solidFill>
                        <a:srgbClr val="D6EAD6"/>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219200">
                <a:tc>
                  <a:txBody>
                    <a:bodyPr/>
                    <a:lstStyle/>
                    <a:p>
                      <a:pPr algn="ctr">
                        <a:lnSpc>
                          <a:spcPts val="3499"/>
                        </a:lnSpc>
                        <a:defRPr/>
                      </a:pPr>
                      <a:r>
                        <a:rPr lang="en-US" sz="2499" dirty="0">
                          <a:solidFill>
                            <a:srgbClr val="FFFFFF"/>
                          </a:solidFill>
                          <a:latin typeface="Codec Pro Bold"/>
                        </a:rPr>
                        <a:t>Method</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2286000">
                <a:tc>
                  <a:txBody>
                    <a:bodyPr/>
                    <a:lstStyle/>
                    <a:p>
                      <a:pPr algn="ctr">
                        <a:lnSpc>
                          <a:spcPts val="3499"/>
                        </a:lnSpc>
                        <a:defRPr/>
                      </a:pPr>
                      <a:r>
                        <a:rPr lang="en-US" sz="2499">
                          <a:solidFill>
                            <a:srgbClr val="FFFFFF"/>
                          </a:solidFill>
                          <a:latin typeface="Codec Pro Bold"/>
                        </a:rPr>
                        <a:t>Parameter</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1066800">
                <a:tc>
                  <a:txBody>
                    <a:bodyPr/>
                    <a:lstStyle/>
                    <a:p>
                      <a:pPr algn="ctr">
                        <a:lnSpc>
                          <a:spcPts val="3499"/>
                        </a:lnSpc>
                        <a:defRPr/>
                      </a:pPr>
                      <a:r>
                        <a:rPr lang="en-US" sz="2499" dirty="0">
                          <a:solidFill>
                            <a:srgbClr val="FFFFFF"/>
                          </a:solidFill>
                          <a:latin typeface="Codec Pro Bold"/>
                        </a:rPr>
                        <a:t>Accuracy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1066800">
                <a:tc>
                  <a:txBody>
                    <a:bodyPr/>
                    <a:lstStyle/>
                    <a:p>
                      <a:pPr algn="ctr">
                        <a:lnSpc>
                          <a:spcPts val="3499"/>
                        </a:lnSpc>
                        <a:defRPr/>
                      </a:pPr>
                      <a:r>
                        <a:rPr lang="en-US" sz="2499" dirty="0">
                          <a:solidFill>
                            <a:srgbClr val="FFFFFF"/>
                          </a:solidFill>
                          <a:latin typeface="Codec Pro Bold"/>
                        </a:rPr>
                        <a:t>Sensitivity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990600">
                <a:tc>
                  <a:txBody>
                    <a:bodyPr/>
                    <a:lstStyle/>
                    <a:p>
                      <a:pPr algn="ctr">
                        <a:lnSpc>
                          <a:spcPts val="3499"/>
                        </a:lnSpc>
                        <a:defRPr/>
                      </a:pPr>
                      <a:r>
                        <a:rPr lang="en-US" sz="2499" dirty="0">
                          <a:solidFill>
                            <a:srgbClr val="FFFFFF"/>
                          </a:solidFill>
                          <a:latin typeface="Codec Pro Bold"/>
                        </a:rPr>
                        <a:t>Specificity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1371600">
                <a:tc>
                  <a:txBody>
                    <a:bodyPr/>
                    <a:lstStyle/>
                    <a:p>
                      <a:pPr algn="ctr">
                        <a:lnSpc>
                          <a:spcPts val="3499"/>
                        </a:lnSpc>
                        <a:defRPr/>
                      </a:pPr>
                      <a:r>
                        <a:rPr lang="en-US" sz="2499" dirty="0">
                          <a:solidFill>
                            <a:srgbClr val="FFFFFF"/>
                          </a:solidFill>
                          <a:latin typeface="Codec Pro Bold"/>
                        </a:rPr>
                        <a:t>Balanced Accuracy</a:t>
                      </a:r>
                      <a:endParaRPr lang="en-US" sz="1100" dirty="0"/>
                    </a:p>
                  </a:txBody>
                  <a:tcPr marL="190500" marR="190500" marT="190500" marB="190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65236"/>
                    </a:solidFill>
                  </a:tcPr>
                </a:tc>
                <a:extLst>
                  <a:ext uri="{0D108BD9-81ED-4DB2-BD59-A6C34878D82A}">
                    <a16:rowId xmlns:a16="http://schemas.microsoft.com/office/drawing/2014/main" val="10006"/>
                  </a:ext>
                </a:extLst>
              </a:tr>
              <a:tr h="1802801">
                <a:tc>
                  <a:txBody>
                    <a:bodyPr/>
                    <a:lstStyle/>
                    <a:p>
                      <a:pPr algn="ctr">
                        <a:lnSpc>
                          <a:spcPts val="3424"/>
                        </a:lnSpc>
                        <a:defRPr/>
                      </a:pPr>
                      <a:r>
                        <a:rPr lang="en-US" sz="2499" dirty="0">
                          <a:solidFill>
                            <a:srgbClr val="FFFFFF"/>
                          </a:solidFill>
                          <a:latin typeface="Codec Pro Bold"/>
                        </a:rPr>
                        <a:t>AUC</a:t>
                      </a:r>
                      <a:endParaRPr lang="en-US" sz="1100" dirty="0"/>
                    </a:p>
                    <a:p>
                      <a:pPr algn="ctr">
                        <a:lnSpc>
                          <a:spcPts val="3424"/>
                        </a:lnSpc>
                      </a:pPr>
                      <a:r>
                        <a:rPr lang="en-US" sz="2499" dirty="0">
                          <a:solidFill>
                            <a:srgbClr val="FFFFFF"/>
                          </a:solidFill>
                          <a:latin typeface="Codec Pro Bold"/>
                        </a:rPr>
                        <a:t>(train/test)</a:t>
                      </a:r>
                    </a:p>
                    <a:p>
                      <a:pPr algn="ctr">
                        <a:lnSpc>
                          <a:spcPts val="3424"/>
                        </a:lnSpc>
                      </a:pPr>
                      <a:endParaRPr lang="en-US" sz="2499" dirty="0">
                        <a:solidFill>
                          <a:srgbClr val="FFFFFF"/>
                        </a:solidFill>
                        <a:latin typeface="Codec Pro Bold"/>
                      </a:endParaRPr>
                    </a:p>
                  </a:txBody>
                  <a:tcPr marL="190500" marR="190500" marT="190500" marB="190500" anchor="b">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908560"/>
          </a:xfrm>
          <a:prstGeom prst="rect">
            <a:avLst/>
          </a:prstGeom>
          <a:solidFill>
            <a:srgbClr val="365236"/>
          </a:solidFill>
        </p:spPr>
        <p:txBody>
          <a:bodyPr/>
          <a:lstStyle/>
          <a:p>
            <a:endParaRPr lang="en-US"/>
          </a:p>
        </p:txBody>
      </p:sp>
      <p:sp>
        <p:nvSpPr>
          <p:cNvPr id="3" name="TextBox 3"/>
          <p:cNvSpPr txBox="1"/>
          <p:nvPr/>
        </p:nvSpPr>
        <p:spPr>
          <a:xfrm>
            <a:off x="1028700" y="537794"/>
            <a:ext cx="11082496" cy="107632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Naïve Bayes</a:t>
            </a:r>
          </a:p>
        </p:txBody>
      </p:sp>
      <p:sp>
        <p:nvSpPr>
          <p:cNvPr id="4" name="TextBox 4"/>
          <p:cNvSpPr txBox="1"/>
          <p:nvPr/>
        </p:nvSpPr>
        <p:spPr>
          <a:xfrm>
            <a:off x="219417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Round1 ROC Curve</a:t>
            </a:r>
          </a:p>
        </p:txBody>
      </p:sp>
      <p:sp>
        <p:nvSpPr>
          <p:cNvPr id="5" name="TextBox 5"/>
          <p:cNvSpPr txBox="1"/>
          <p:nvPr/>
        </p:nvSpPr>
        <p:spPr>
          <a:xfrm>
            <a:off x="10965806" y="3304472"/>
            <a:ext cx="4671114" cy="604088"/>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Round4 ROC Curve</a:t>
            </a:r>
          </a:p>
        </p:txBody>
      </p:sp>
      <p:sp>
        <p:nvSpPr>
          <p:cNvPr id="6" name="Freeform 6" descr="A graph of a curve  Description automatically generated"/>
          <p:cNvSpPr/>
          <p:nvPr/>
        </p:nvSpPr>
        <p:spPr>
          <a:xfrm>
            <a:off x="9463354" y="4512662"/>
            <a:ext cx="8051166" cy="5283958"/>
          </a:xfrm>
          <a:custGeom>
            <a:avLst/>
            <a:gdLst/>
            <a:ahLst/>
            <a:cxnLst/>
            <a:rect l="l" t="t" r="r" b="b"/>
            <a:pathLst>
              <a:path w="8051166" h="5283958">
                <a:moveTo>
                  <a:pt x="0" y="0"/>
                </a:moveTo>
                <a:lnTo>
                  <a:pt x="8051165" y="0"/>
                </a:lnTo>
                <a:lnTo>
                  <a:pt x="8051165" y="5283958"/>
                </a:lnTo>
                <a:lnTo>
                  <a:pt x="0" y="5283958"/>
                </a:lnTo>
                <a:lnTo>
                  <a:pt x="0" y="0"/>
                </a:lnTo>
                <a:close/>
              </a:path>
            </a:pathLst>
          </a:custGeom>
          <a:blipFill>
            <a:blip r:embed="rId3"/>
            <a:stretch>
              <a:fillRect l="-1785" r="-1785" b="-282"/>
            </a:stretch>
          </a:blipFill>
        </p:spPr>
        <p:txBody>
          <a:bodyPr/>
          <a:lstStyle/>
          <a:p>
            <a:endParaRPr lang="en-US"/>
          </a:p>
        </p:txBody>
      </p:sp>
      <p:sp>
        <p:nvSpPr>
          <p:cNvPr id="7" name="Freeform 7" descr="A graph of a curve  Description automatically generated"/>
          <p:cNvSpPr/>
          <p:nvPr/>
        </p:nvSpPr>
        <p:spPr>
          <a:xfrm>
            <a:off x="329793" y="4512662"/>
            <a:ext cx="8741870" cy="5137035"/>
          </a:xfrm>
          <a:custGeom>
            <a:avLst/>
            <a:gdLst/>
            <a:ahLst/>
            <a:cxnLst/>
            <a:rect l="l" t="t" r="r" b="b"/>
            <a:pathLst>
              <a:path w="8741870" h="5137035">
                <a:moveTo>
                  <a:pt x="0" y="0"/>
                </a:moveTo>
                <a:lnTo>
                  <a:pt x="8741870" y="0"/>
                </a:lnTo>
                <a:lnTo>
                  <a:pt x="8741870" y="5137035"/>
                </a:lnTo>
                <a:lnTo>
                  <a:pt x="0" y="5137035"/>
                </a:lnTo>
                <a:lnTo>
                  <a:pt x="0" y="0"/>
                </a:lnTo>
                <a:close/>
              </a:path>
            </a:pathLst>
          </a:custGeom>
          <a:blipFill>
            <a:blip r:embed="rId4"/>
            <a:stretch>
              <a:fillRect t="-22" b="-22"/>
            </a:stretch>
          </a:blipFill>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4823560" y="4314825"/>
            <a:ext cx="8640880" cy="152209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Random Forest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471467"/>
            <a:ext cx="7722996" cy="2057411"/>
            <a:chOff x="0" y="0"/>
            <a:chExt cx="1572155" cy="418823"/>
          </a:xfrm>
        </p:grpSpPr>
        <p:sp>
          <p:nvSpPr>
            <p:cNvPr id="3" name="Freeform 3"/>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4" name="TextBox 4"/>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a:solidFill>
                    <a:srgbClr val="365236"/>
                  </a:solidFill>
                  <a:latin typeface="Codec Pro Bold"/>
                </a:rPr>
                <a:t>DATA SOURCE</a:t>
              </a:r>
            </a:p>
            <a:p>
              <a:pPr algn="ctr">
                <a:lnSpc>
                  <a:spcPts val="2600"/>
                </a:lnSpc>
              </a:pPr>
              <a:r>
                <a:rPr lang="en-US" sz="2000">
                  <a:solidFill>
                    <a:srgbClr val="365236"/>
                  </a:solidFill>
                  <a:latin typeface="Codec Pro"/>
                </a:rPr>
                <a:t>A Portuguese banking institution</a:t>
              </a:r>
            </a:p>
          </p:txBody>
        </p:sp>
      </p:grpSp>
      <p:grpSp>
        <p:nvGrpSpPr>
          <p:cNvPr id="5" name="Group 5"/>
          <p:cNvGrpSpPr/>
          <p:nvPr/>
        </p:nvGrpSpPr>
        <p:grpSpPr>
          <a:xfrm>
            <a:off x="9536304" y="3471467"/>
            <a:ext cx="7722996" cy="2057411"/>
            <a:chOff x="0" y="0"/>
            <a:chExt cx="1572155" cy="418823"/>
          </a:xfrm>
        </p:grpSpPr>
        <p:sp>
          <p:nvSpPr>
            <p:cNvPr id="6" name="Freeform 6"/>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7" name="TextBox 7"/>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a:solidFill>
                    <a:srgbClr val="365236"/>
                  </a:solidFill>
                  <a:latin typeface="Codec Pro Bold"/>
                </a:rPr>
                <a:t>DATASET OVERVIEW</a:t>
              </a:r>
            </a:p>
            <a:p>
              <a:pPr algn="ctr">
                <a:lnSpc>
                  <a:spcPts val="2600"/>
                </a:lnSpc>
              </a:pPr>
              <a:r>
                <a:rPr lang="en-US" sz="2000">
                  <a:solidFill>
                    <a:srgbClr val="365236"/>
                  </a:solidFill>
                  <a:latin typeface="Codec Pro"/>
                </a:rPr>
                <a:t>41,188 observations and 21 attributes</a:t>
              </a:r>
            </a:p>
          </p:txBody>
        </p:sp>
      </p:grpSp>
      <p:grpSp>
        <p:nvGrpSpPr>
          <p:cNvPr id="8" name="Group 8"/>
          <p:cNvGrpSpPr/>
          <p:nvPr/>
        </p:nvGrpSpPr>
        <p:grpSpPr>
          <a:xfrm>
            <a:off x="9536304" y="5967680"/>
            <a:ext cx="7722996" cy="2057411"/>
            <a:chOff x="0" y="0"/>
            <a:chExt cx="1572155" cy="418823"/>
          </a:xfrm>
        </p:grpSpPr>
        <p:sp>
          <p:nvSpPr>
            <p:cNvPr id="9" name="Freeform 9"/>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10" name="TextBox 10"/>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COLLECTION DURANTION</a:t>
              </a:r>
            </a:p>
            <a:p>
              <a:pPr algn="ctr">
                <a:lnSpc>
                  <a:spcPts val="2600"/>
                </a:lnSpc>
              </a:pPr>
              <a:r>
                <a:rPr lang="en-US" sz="2000" dirty="0">
                  <a:solidFill>
                    <a:srgbClr val="365236"/>
                  </a:solidFill>
                  <a:latin typeface="Codec Pro Bold"/>
                </a:rPr>
                <a:t>May 2008 - November 2010</a:t>
              </a:r>
            </a:p>
          </p:txBody>
        </p:sp>
      </p:grpSp>
      <p:grpSp>
        <p:nvGrpSpPr>
          <p:cNvPr id="11" name="Group 11"/>
          <p:cNvGrpSpPr/>
          <p:nvPr/>
        </p:nvGrpSpPr>
        <p:grpSpPr>
          <a:xfrm>
            <a:off x="1028700" y="5967680"/>
            <a:ext cx="7722996" cy="2057411"/>
            <a:chOff x="0" y="0"/>
            <a:chExt cx="1572155" cy="418823"/>
          </a:xfrm>
        </p:grpSpPr>
        <p:sp>
          <p:nvSpPr>
            <p:cNvPr id="12" name="Freeform 12"/>
            <p:cNvSpPr/>
            <p:nvPr/>
          </p:nvSpPr>
          <p:spPr>
            <a:xfrm>
              <a:off x="0" y="0"/>
              <a:ext cx="1572155" cy="418823"/>
            </a:xfrm>
            <a:custGeom>
              <a:avLst/>
              <a:gdLst/>
              <a:ahLst/>
              <a:cxnLst/>
              <a:rect l="l" t="t" r="r" b="b"/>
              <a:pathLst>
                <a:path w="1572155" h="418823">
                  <a:moveTo>
                    <a:pt x="0" y="0"/>
                  </a:moveTo>
                  <a:lnTo>
                    <a:pt x="1572155" y="0"/>
                  </a:lnTo>
                  <a:lnTo>
                    <a:pt x="1572155" y="418823"/>
                  </a:lnTo>
                  <a:lnTo>
                    <a:pt x="0" y="418823"/>
                  </a:lnTo>
                  <a:close/>
                </a:path>
              </a:pathLst>
            </a:custGeom>
            <a:solidFill>
              <a:srgbClr val="FFFFFF"/>
            </a:solidFill>
          </p:spPr>
          <p:txBody>
            <a:bodyPr/>
            <a:lstStyle/>
            <a:p>
              <a:endParaRPr lang="en-US"/>
            </a:p>
          </p:txBody>
        </p:sp>
        <p:sp>
          <p:nvSpPr>
            <p:cNvPr id="13" name="TextBox 13"/>
            <p:cNvSpPr txBox="1"/>
            <p:nvPr/>
          </p:nvSpPr>
          <p:spPr>
            <a:xfrm>
              <a:off x="0" y="-66675"/>
              <a:ext cx="1572155" cy="485498"/>
            </a:xfrm>
            <a:prstGeom prst="rect">
              <a:avLst/>
            </a:prstGeom>
          </p:spPr>
          <p:txBody>
            <a:bodyPr lIns="254000" tIns="254000" rIns="254000" bIns="254000" rtlCol="0" anchor="ctr"/>
            <a:lstStyle/>
            <a:p>
              <a:pPr algn="ctr">
                <a:lnSpc>
                  <a:spcPts val="3250"/>
                </a:lnSpc>
              </a:pPr>
              <a:r>
                <a:rPr lang="en-US" sz="2500" dirty="0">
                  <a:solidFill>
                    <a:srgbClr val="365236"/>
                  </a:solidFill>
                  <a:latin typeface="Codec Pro Bold"/>
                </a:rPr>
                <a:t>COLLECTION METHOD</a:t>
              </a:r>
            </a:p>
            <a:p>
              <a:pPr algn="ctr">
                <a:lnSpc>
                  <a:spcPts val="2600"/>
                </a:lnSpc>
              </a:pPr>
              <a:r>
                <a:rPr lang="en-US" sz="2000" dirty="0">
                  <a:solidFill>
                    <a:srgbClr val="365236"/>
                  </a:solidFill>
                  <a:latin typeface="Codec Pro Bold"/>
                </a:rPr>
                <a:t>Cellular and telephone</a:t>
              </a:r>
            </a:p>
          </p:txBody>
        </p:sp>
      </p:grpSp>
      <p:sp>
        <p:nvSpPr>
          <p:cNvPr id="14" name="TextBox 14"/>
          <p:cNvSpPr txBox="1"/>
          <p:nvPr/>
        </p:nvSpPr>
        <p:spPr>
          <a:xfrm>
            <a:off x="735306" y="473320"/>
            <a:ext cx="11713003" cy="1352550"/>
          </a:xfrm>
          <a:prstGeom prst="rect">
            <a:avLst/>
          </a:prstGeom>
        </p:spPr>
        <p:txBody>
          <a:bodyPr lIns="0" tIns="0" rIns="0" bIns="0" rtlCol="0" anchor="t">
            <a:spAutoFit/>
          </a:bodyPr>
          <a:lstStyle/>
          <a:p>
            <a:pPr algn="l">
              <a:lnSpc>
                <a:spcPts val="9600"/>
              </a:lnSpc>
            </a:pPr>
            <a:r>
              <a:rPr lang="en-US" sz="8000">
                <a:solidFill>
                  <a:srgbClr val="FFFFFF"/>
                </a:solidFill>
                <a:latin typeface="Codec Pro Bold"/>
              </a:rPr>
              <a:t>Dataset Description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extLst>
              <p:ext uri="{D42A27DB-BD31-4B8C-83A1-F6EECF244321}">
                <p14:modId xmlns:p14="http://schemas.microsoft.com/office/powerpoint/2010/main" val="2386216602"/>
              </p:ext>
            </p:extLst>
          </p:nvPr>
        </p:nvGraphicFramePr>
        <p:xfrm>
          <a:off x="10179397" y="-114300"/>
          <a:ext cx="3865159" cy="10471768"/>
        </p:xfrm>
        <a:graphic>
          <a:graphicData uri="http://schemas.openxmlformats.org/drawingml/2006/table">
            <a:tbl>
              <a:tblPr/>
              <a:tblGrid>
                <a:gridCol w="3865159">
                  <a:extLst>
                    <a:ext uri="{9D8B030D-6E8A-4147-A177-3AD203B41FA5}">
                      <a16:colId xmlns:a16="http://schemas.microsoft.com/office/drawing/2014/main" val="20000"/>
                    </a:ext>
                  </a:extLst>
                </a:gridCol>
              </a:tblGrid>
              <a:tr h="1137986">
                <a:tc>
                  <a:txBody>
                    <a:bodyPr/>
                    <a:lstStyle/>
                    <a:p>
                      <a:pPr algn="ctr">
                        <a:lnSpc>
                          <a:spcPts val="3499"/>
                        </a:lnSpc>
                        <a:defRPr/>
                      </a:pPr>
                      <a:r>
                        <a:rPr lang="en-US" sz="2499" dirty="0">
                          <a:solidFill>
                            <a:srgbClr val="FFFFFF"/>
                          </a:solidFill>
                          <a:latin typeface="Codec Pro Bold"/>
                        </a:rPr>
                        <a:t>Round3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48863">
                <a:tc>
                  <a:txBody>
                    <a:bodyPr/>
                    <a:lstStyle/>
                    <a:p>
                      <a:pPr algn="l">
                        <a:lnSpc>
                          <a:spcPts val="3499"/>
                        </a:lnSpc>
                        <a:defRPr/>
                      </a:pPr>
                      <a:r>
                        <a:rPr lang="en-US" sz="2499">
                          <a:solidFill>
                            <a:srgbClr val="000000"/>
                          </a:solidFill>
                          <a:latin typeface="Codec Pro"/>
                        </a:rPr>
                        <a:t>Stratified sampling</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43150">
                <a:tc>
                  <a:txBody>
                    <a:bodyPr/>
                    <a:lstStyle/>
                    <a:p>
                      <a:pPr algn="ctr">
                        <a:lnSpc>
                          <a:spcPts val="3499"/>
                        </a:lnSpc>
                        <a:defRPr/>
                      </a:pPr>
                      <a:r>
                        <a:rPr lang="en-US" sz="2499">
                          <a:solidFill>
                            <a:srgbClr val="000000"/>
                          </a:solidFill>
                          <a:latin typeface="Codec Pro"/>
                        </a:rPr>
                        <a:t>ntree=200,</a:t>
                      </a:r>
                      <a:endParaRPr lang="en-US" sz="1100"/>
                    </a:p>
                    <a:p>
                      <a:pPr algn="ctr">
                        <a:lnSpc>
                          <a:spcPts val="3499"/>
                        </a:lnSpc>
                      </a:pPr>
                      <a:r>
                        <a:rPr lang="en-US" sz="2499">
                          <a:solidFill>
                            <a:srgbClr val="000000"/>
                          </a:solidFill>
                          <a:latin typeface="Codec Pro"/>
                        </a:rPr>
                        <a:t>mtry= 4, </a:t>
                      </a:r>
                    </a:p>
                    <a:p>
                      <a:pPr algn="ctr">
                        <a:lnSpc>
                          <a:spcPts val="3499"/>
                        </a:lnSpc>
                      </a:pPr>
                      <a:r>
                        <a:rPr lang="en-US" sz="2499">
                          <a:solidFill>
                            <a:srgbClr val="000000"/>
                          </a:solidFill>
                          <a:latin typeface="Codec Pro"/>
                        </a:rPr>
                        <a:t>sampsize= c(1000,1000)</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dirty="0">
                          <a:solidFill>
                            <a:srgbClr val="000000"/>
                          </a:solidFill>
                          <a:latin typeface="Codec Pro"/>
                        </a:rPr>
                        <a:t>0.8521</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0.8793</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ea typeface="Codec Pro"/>
                        </a:rPr>
                        <a:t>👍0.6379</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96596">
                <a:tc>
                  <a:txBody>
                    <a:bodyPr/>
                    <a:lstStyle/>
                    <a:p>
                      <a:pPr algn="ctr">
                        <a:lnSpc>
                          <a:spcPts val="3499"/>
                        </a:lnSpc>
                        <a:defRPr/>
                      </a:pPr>
                      <a:r>
                        <a:rPr lang="en-US" sz="2499" dirty="0">
                          <a:solidFill>
                            <a:srgbClr val="000000"/>
                          </a:solidFill>
                          <a:latin typeface="Codec Pro"/>
                        </a:rPr>
                        <a:t>0.7586</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59073">
                <a:tc>
                  <a:txBody>
                    <a:bodyPr/>
                    <a:lstStyle/>
                    <a:p>
                      <a:pPr algn="ctr">
                        <a:lnSpc>
                          <a:spcPts val="3499"/>
                        </a:lnSpc>
                        <a:defRPr/>
                      </a:pPr>
                      <a:r>
                        <a:rPr lang="en-US" sz="2499" dirty="0">
                          <a:solidFill>
                            <a:srgbClr val="000000"/>
                          </a:solidFill>
                          <a:latin typeface="Codec Pro"/>
                        </a:rPr>
                        <a:t>0.9144/0.8046</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092367762"/>
              </p:ext>
            </p:extLst>
          </p:nvPr>
        </p:nvGraphicFramePr>
        <p:xfrm>
          <a:off x="6432525" y="-38100"/>
          <a:ext cx="3557709" cy="10325100"/>
        </p:xfrm>
        <a:graphic>
          <a:graphicData uri="http://schemas.openxmlformats.org/drawingml/2006/table">
            <a:tbl>
              <a:tblPr/>
              <a:tblGrid>
                <a:gridCol w="3557709">
                  <a:extLst>
                    <a:ext uri="{9D8B030D-6E8A-4147-A177-3AD203B41FA5}">
                      <a16:colId xmlns:a16="http://schemas.microsoft.com/office/drawing/2014/main" val="20000"/>
                    </a:ext>
                  </a:extLst>
                </a:gridCol>
              </a:tblGrid>
              <a:tr h="1064680">
                <a:tc>
                  <a:txBody>
                    <a:bodyPr/>
                    <a:lstStyle/>
                    <a:p>
                      <a:pPr algn="ctr">
                        <a:lnSpc>
                          <a:spcPts val="3499"/>
                        </a:lnSpc>
                        <a:defRPr/>
                      </a:pPr>
                      <a:r>
                        <a:rPr lang="en-US" sz="2499" dirty="0">
                          <a:solidFill>
                            <a:srgbClr val="FFFFFF"/>
                          </a:solidFill>
                          <a:latin typeface="Codec Pro Bold"/>
                        </a:rPr>
                        <a:t>Round2</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43220">
                <a:tc>
                  <a:txBody>
                    <a:bodyPr/>
                    <a:lstStyle/>
                    <a:p>
                      <a:pPr algn="ctr">
                        <a:lnSpc>
                          <a:spcPts val="3499"/>
                        </a:lnSpc>
                        <a:defRPr/>
                      </a:pPr>
                      <a:r>
                        <a:rPr lang="en-US" sz="2499">
                          <a:solidFill>
                            <a:srgbClr val="000000"/>
                          </a:solidFill>
                          <a:latin typeface="Codec Pro"/>
                        </a:rPr>
                        <a:t>Feature quantity</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37507">
                <a:tc>
                  <a:txBody>
                    <a:bodyPr/>
                    <a:lstStyle/>
                    <a:p>
                      <a:pPr algn="ctr">
                        <a:lnSpc>
                          <a:spcPts val="3499"/>
                        </a:lnSpc>
                        <a:defRPr/>
                      </a:pPr>
                      <a:r>
                        <a:rPr lang="en-US" sz="2499">
                          <a:solidFill>
                            <a:srgbClr val="000000"/>
                          </a:solidFill>
                          <a:latin typeface="Codec Pro"/>
                        </a:rPr>
                        <a:t>ntree=200,</a:t>
                      </a:r>
                      <a:endParaRPr lang="en-US" sz="1100"/>
                    </a:p>
                    <a:p>
                      <a:pPr algn="ctr">
                        <a:lnSpc>
                          <a:spcPts val="3499"/>
                        </a:lnSpc>
                      </a:pPr>
                      <a:r>
                        <a:rPr lang="en-US" sz="2499">
                          <a:solidFill>
                            <a:srgbClr val="000000"/>
                          </a:solidFill>
                          <a:latin typeface="Codec Pro"/>
                        </a:rPr>
                        <a:t>mtry= 4</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a:solidFill>
                            <a:srgbClr val="000000"/>
                          </a:solidFill>
                          <a:latin typeface="Codec Pro"/>
                        </a:rPr>
                        <a:t>0.8987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0.9775</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rPr>
                        <a:t>0.2987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31186">
                <a:tc>
                  <a:txBody>
                    <a:bodyPr/>
                    <a:lstStyle/>
                    <a:p>
                      <a:pPr algn="ctr">
                        <a:lnSpc>
                          <a:spcPts val="3499"/>
                        </a:lnSpc>
                        <a:defRPr/>
                      </a:pPr>
                      <a:r>
                        <a:rPr lang="en-US" sz="2499">
                          <a:solidFill>
                            <a:srgbClr val="000000"/>
                          </a:solidFill>
                          <a:latin typeface="Codec Pro"/>
                        </a:rPr>
                        <a:t>0.6281</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62407">
                <a:tc>
                  <a:txBody>
                    <a:bodyPr/>
                    <a:lstStyle/>
                    <a:p>
                      <a:pPr algn="ctr">
                        <a:lnSpc>
                          <a:spcPts val="3499"/>
                        </a:lnSpc>
                        <a:defRPr/>
                      </a:pPr>
                      <a:r>
                        <a:rPr lang="en-US" sz="2499" dirty="0">
                          <a:solidFill>
                            <a:srgbClr val="000000"/>
                          </a:solidFill>
                          <a:latin typeface="Codec Pro"/>
                        </a:rPr>
                        <a:t>0.9934/0.7922</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5" name="Table 5"/>
          <p:cNvGraphicFramePr>
            <a:graphicFrameLocks noGrp="1"/>
          </p:cNvGraphicFramePr>
          <p:nvPr/>
        </p:nvGraphicFramePr>
        <p:xfrm>
          <a:off x="2660101" y="-137"/>
          <a:ext cx="3557036" cy="10273389"/>
        </p:xfrm>
        <a:graphic>
          <a:graphicData uri="http://schemas.openxmlformats.org/drawingml/2006/table">
            <a:tbl>
              <a:tblPr/>
              <a:tblGrid>
                <a:gridCol w="3557036">
                  <a:extLst>
                    <a:ext uri="{9D8B030D-6E8A-4147-A177-3AD203B41FA5}">
                      <a16:colId xmlns:a16="http://schemas.microsoft.com/office/drawing/2014/main" val="20000"/>
                    </a:ext>
                  </a:extLst>
                </a:gridCol>
              </a:tblGrid>
              <a:tr h="1013064">
                <a:tc>
                  <a:txBody>
                    <a:bodyPr/>
                    <a:lstStyle/>
                    <a:p>
                      <a:pPr algn="ctr">
                        <a:lnSpc>
                          <a:spcPts val="3499"/>
                        </a:lnSpc>
                        <a:defRPr/>
                      </a:pPr>
                      <a:r>
                        <a:rPr lang="en-US" sz="2499" dirty="0">
                          <a:solidFill>
                            <a:srgbClr val="FFFFFF"/>
                          </a:solidFill>
                          <a:latin typeface="Codec Pro Bold"/>
                        </a:rPr>
                        <a:t>Round1</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41133">
                <a:tc>
                  <a:txBody>
                    <a:bodyPr/>
                    <a:lstStyle/>
                    <a:p>
                      <a:pPr algn="ctr">
                        <a:lnSpc>
                          <a:spcPts val="3499"/>
                        </a:lnSpc>
                        <a:defRPr/>
                      </a:pPr>
                      <a:r>
                        <a:rPr lang="en-US" sz="2499">
                          <a:solidFill>
                            <a:srgbClr val="000000"/>
                          </a:solidFill>
                          <a:latin typeface="Codec Pro"/>
                        </a:rPr>
                        <a:t>Default model</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11968">
                <a:tc>
                  <a:txBody>
                    <a:bodyPr/>
                    <a:lstStyle/>
                    <a:p>
                      <a:pPr algn="ctr">
                        <a:lnSpc>
                          <a:spcPts val="3499"/>
                        </a:lnSpc>
                        <a:defRPr/>
                      </a:pPr>
                      <a:r>
                        <a:rPr lang="en-US" sz="2499" dirty="0">
                          <a:solidFill>
                            <a:srgbClr val="000000"/>
                          </a:solidFill>
                          <a:latin typeface="Codec Pro"/>
                        </a:rPr>
                        <a:t>Default</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a:solidFill>
                            <a:srgbClr val="000000"/>
                          </a:solidFill>
                          <a:latin typeface="Codec Pro"/>
                        </a:rPr>
                        <a:t>0.8985</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0.9775</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rPr>
                        <a:t>0.2766</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91382">
                <a:tc>
                  <a:txBody>
                    <a:bodyPr/>
                    <a:lstStyle/>
                    <a:p>
                      <a:pPr algn="ctr">
                        <a:lnSpc>
                          <a:spcPts val="3499"/>
                        </a:lnSpc>
                        <a:defRPr/>
                      </a:pPr>
                      <a:r>
                        <a:rPr lang="en-US" sz="2499" dirty="0">
                          <a:solidFill>
                            <a:srgbClr val="000000"/>
                          </a:solidFill>
                          <a:latin typeface="Codec Pro"/>
                        </a:rPr>
                        <a:t>0.6271</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29742">
                <a:tc>
                  <a:txBody>
                    <a:bodyPr/>
                    <a:lstStyle/>
                    <a:p>
                      <a:pPr algn="ctr">
                        <a:lnSpc>
                          <a:spcPts val="3499"/>
                        </a:lnSpc>
                        <a:defRPr/>
                      </a:pPr>
                      <a:r>
                        <a:rPr lang="en-US" sz="2499" dirty="0">
                          <a:solidFill>
                            <a:srgbClr val="000000"/>
                          </a:solidFill>
                          <a:latin typeface="Codec Pro"/>
                        </a:rPr>
                        <a:t>0.9938/0.7904</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6" name="Freeform 6"/>
          <p:cNvSpPr/>
          <p:nvPr/>
        </p:nvSpPr>
        <p:spPr>
          <a:xfrm rot="-3907801">
            <a:off x="15167800" y="6917249"/>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3907801">
            <a:off x="15167800" y="8141218"/>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3907801">
            <a:off x="10634146" y="6917249"/>
            <a:ext cx="548761" cy="155025"/>
          </a:xfrm>
          <a:custGeom>
            <a:avLst/>
            <a:gdLst/>
            <a:ahLst/>
            <a:cxnLst/>
            <a:rect l="l" t="t" r="r" b="b"/>
            <a:pathLst>
              <a:path w="548761" h="155025">
                <a:moveTo>
                  <a:pt x="0" y="0"/>
                </a:moveTo>
                <a:lnTo>
                  <a:pt x="548761" y="0"/>
                </a:lnTo>
                <a:lnTo>
                  <a:pt x="548761"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9" name="Table 9"/>
          <p:cNvGraphicFramePr>
            <a:graphicFrameLocks noGrp="1"/>
          </p:cNvGraphicFramePr>
          <p:nvPr>
            <p:extLst>
              <p:ext uri="{D42A27DB-BD31-4B8C-83A1-F6EECF244321}">
                <p14:modId xmlns:p14="http://schemas.microsoft.com/office/powerpoint/2010/main" val="1008599790"/>
              </p:ext>
            </p:extLst>
          </p:nvPr>
        </p:nvGraphicFramePr>
        <p:xfrm>
          <a:off x="14222358" y="-114300"/>
          <a:ext cx="4032985" cy="10387552"/>
        </p:xfrm>
        <a:graphic>
          <a:graphicData uri="http://schemas.openxmlformats.org/drawingml/2006/table">
            <a:tbl>
              <a:tblPr/>
              <a:tblGrid>
                <a:gridCol w="4032985">
                  <a:extLst>
                    <a:ext uri="{9D8B030D-6E8A-4147-A177-3AD203B41FA5}">
                      <a16:colId xmlns:a16="http://schemas.microsoft.com/office/drawing/2014/main" val="20000"/>
                    </a:ext>
                  </a:extLst>
                </a:gridCol>
              </a:tblGrid>
              <a:tr h="1137947">
                <a:tc>
                  <a:txBody>
                    <a:bodyPr/>
                    <a:lstStyle/>
                    <a:p>
                      <a:pPr algn="ctr">
                        <a:lnSpc>
                          <a:spcPts val="3499"/>
                        </a:lnSpc>
                        <a:defRPr/>
                      </a:pPr>
                      <a:r>
                        <a:rPr lang="en-US" sz="2499" dirty="0">
                          <a:solidFill>
                            <a:srgbClr val="FFFFFF"/>
                          </a:solidFill>
                          <a:latin typeface="Codec Pro Bold"/>
                        </a:rPr>
                        <a:t>Round4</a:t>
                      </a:r>
                      <a:endParaRPr lang="en-US" sz="1100" dirty="0"/>
                    </a:p>
                  </a:txBody>
                  <a:tcPr marL="190500" marR="190500" marT="190500" marB="190500" anchor="ctr">
                    <a:lnL w="9525" cap="flat" cmpd="sng" algn="ctr">
                      <a:solidFill>
                        <a:srgbClr val="D6EAD6"/>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51318">
                <a:tc>
                  <a:txBody>
                    <a:bodyPr/>
                    <a:lstStyle/>
                    <a:p>
                      <a:pPr algn="ctr">
                        <a:lnSpc>
                          <a:spcPts val="3499"/>
                        </a:lnSpc>
                        <a:defRPr/>
                      </a:pPr>
                      <a:r>
                        <a:rPr lang="en-US" sz="2499" dirty="0">
                          <a:solidFill>
                            <a:srgbClr val="000000"/>
                          </a:solidFill>
                          <a:latin typeface="Codec Pro"/>
                        </a:rPr>
                        <a:t>Sample data quantity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09800">
                <a:tc>
                  <a:txBody>
                    <a:bodyPr/>
                    <a:lstStyle/>
                    <a:p>
                      <a:pPr algn="l">
                        <a:lnSpc>
                          <a:spcPts val="3499"/>
                        </a:lnSpc>
                        <a:defRPr/>
                      </a:pPr>
                      <a:r>
                        <a:rPr lang="en-US" sz="2499" dirty="0" err="1">
                          <a:solidFill>
                            <a:srgbClr val="000000"/>
                          </a:solidFill>
                          <a:latin typeface="Codec Pro"/>
                        </a:rPr>
                        <a:t>ntree</a:t>
                      </a:r>
                      <a:r>
                        <a:rPr lang="en-US" sz="2499" dirty="0">
                          <a:solidFill>
                            <a:srgbClr val="000000"/>
                          </a:solidFill>
                          <a:latin typeface="Codec Pro"/>
                        </a:rPr>
                        <a:t>=200, </a:t>
                      </a:r>
                      <a:r>
                        <a:rPr lang="en-US" sz="2499" dirty="0" err="1">
                          <a:solidFill>
                            <a:srgbClr val="000000"/>
                          </a:solidFill>
                          <a:latin typeface="Codec Pro"/>
                        </a:rPr>
                        <a:t>mtry</a:t>
                      </a:r>
                      <a:r>
                        <a:rPr lang="en-US" sz="2499" dirty="0">
                          <a:solidFill>
                            <a:srgbClr val="000000"/>
                          </a:solidFill>
                          <a:latin typeface="Codec Pro"/>
                        </a:rPr>
                        <a:t>= 4, </a:t>
                      </a:r>
                      <a:endParaRPr lang="en-US" sz="1100" dirty="0"/>
                    </a:p>
                    <a:p>
                      <a:pPr algn="l">
                        <a:lnSpc>
                          <a:spcPts val="3499"/>
                        </a:lnSpc>
                      </a:pPr>
                      <a:r>
                        <a:rPr lang="en-US" sz="2499" dirty="0" err="1">
                          <a:solidFill>
                            <a:srgbClr val="000000"/>
                          </a:solidFill>
                          <a:latin typeface="Codec Pro"/>
                        </a:rPr>
                        <a:t>sampsize</a:t>
                      </a:r>
                      <a:r>
                        <a:rPr lang="en-US" sz="2499" dirty="0">
                          <a:solidFill>
                            <a:srgbClr val="000000"/>
                          </a:solidFill>
                          <a:latin typeface="Codec Pro"/>
                        </a:rPr>
                        <a:t>= c(1000,1000),</a:t>
                      </a:r>
                    </a:p>
                    <a:p>
                      <a:pPr algn="l">
                        <a:lnSpc>
                          <a:spcPts val="3499"/>
                        </a:lnSpc>
                      </a:pPr>
                      <a:r>
                        <a:rPr lang="en-US" sz="2499" dirty="0" err="1">
                          <a:solidFill>
                            <a:srgbClr val="000000"/>
                          </a:solidFill>
                          <a:latin typeface="Codec Pro"/>
                        </a:rPr>
                        <a:t>nodesize</a:t>
                      </a:r>
                      <a:r>
                        <a:rPr lang="en-US" sz="2499" dirty="0">
                          <a:solidFill>
                            <a:srgbClr val="000000"/>
                          </a:solidFill>
                          <a:latin typeface="Codec Pro"/>
                        </a:rPr>
                        <a:t> = 15,</a:t>
                      </a:r>
                    </a:p>
                    <a:p>
                      <a:pPr algn="l">
                        <a:lnSpc>
                          <a:spcPts val="3499"/>
                        </a:lnSpc>
                      </a:pPr>
                      <a:r>
                        <a:rPr lang="en-US" sz="2499" dirty="0" err="1">
                          <a:solidFill>
                            <a:srgbClr val="000000"/>
                          </a:solidFill>
                          <a:latin typeface="Codec Pro"/>
                        </a:rPr>
                        <a:t>maxnodes</a:t>
                      </a:r>
                      <a:r>
                        <a:rPr lang="en-US" sz="2499" dirty="0">
                          <a:solidFill>
                            <a:srgbClr val="000000"/>
                          </a:solidFill>
                          <a:latin typeface="Codec Pro"/>
                        </a:rPr>
                        <a:t>=850</a:t>
                      </a:r>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66800">
                <a:tc>
                  <a:txBody>
                    <a:bodyPr/>
                    <a:lstStyle/>
                    <a:p>
                      <a:pPr algn="ctr">
                        <a:lnSpc>
                          <a:spcPts val="3499"/>
                        </a:lnSpc>
                        <a:defRPr/>
                      </a:pPr>
                      <a:r>
                        <a:rPr lang="en-US" sz="2499" dirty="0">
                          <a:solidFill>
                            <a:srgbClr val="000000"/>
                          </a:solidFill>
                          <a:latin typeface="Codec Pro"/>
                        </a:rPr>
                        <a:t>0.8482</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3122">
                <a:tc>
                  <a:txBody>
                    <a:bodyPr/>
                    <a:lstStyle/>
                    <a:p>
                      <a:pPr algn="ctr">
                        <a:lnSpc>
                          <a:spcPts val="3499"/>
                        </a:lnSpc>
                        <a:defRPr/>
                      </a:pPr>
                      <a:r>
                        <a:rPr lang="en-US" sz="2499">
                          <a:solidFill>
                            <a:srgbClr val="000000"/>
                          </a:solidFill>
                          <a:latin typeface="Codec Pro"/>
                        </a:rPr>
                        <a:t>0.8742</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3122">
                <a:tc>
                  <a:txBody>
                    <a:bodyPr/>
                    <a:lstStyle/>
                    <a:p>
                      <a:pPr algn="ctr">
                        <a:lnSpc>
                          <a:spcPts val="3499"/>
                        </a:lnSpc>
                        <a:defRPr/>
                      </a:pPr>
                      <a:r>
                        <a:rPr lang="en-US" sz="2499">
                          <a:solidFill>
                            <a:srgbClr val="000000"/>
                          </a:solidFill>
                          <a:latin typeface="Codec Pro"/>
                        </a:rPr>
                        <a:t>0.6437</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88780">
                <a:tc>
                  <a:txBody>
                    <a:bodyPr/>
                    <a:lstStyle/>
                    <a:p>
                      <a:pPr algn="ctr">
                        <a:lnSpc>
                          <a:spcPts val="3499"/>
                        </a:lnSpc>
                        <a:defRPr/>
                      </a:pPr>
                      <a:r>
                        <a:rPr lang="en-US" sz="2499" dirty="0">
                          <a:solidFill>
                            <a:srgbClr val="000000"/>
                          </a:solidFill>
                          <a:latin typeface="Codec Pro"/>
                        </a:rPr>
                        <a:t>0.7589</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9525" cap="flat" cmpd="sng" algn="ctr">
                      <a:solidFill>
                        <a:schemeClr val="accent3">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86663">
                <a:tc>
                  <a:txBody>
                    <a:bodyPr/>
                    <a:lstStyle/>
                    <a:p>
                      <a:pPr algn="ctr">
                        <a:lnSpc>
                          <a:spcPts val="3499"/>
                        </a:lnSpc>
                        <a:defRPr/>
                      </a:pPr>
                      <a:r>
                        <a:rPr lang="en-US" sz="2499" dirty="0">
                          <a:solidFill>
                            <a:srgbClr val="000000"/>
                          </a:solidFill>
                          <a:latin typeface="Codec Pro"/>
                          <a:ea typeface="Codec Pro"/>
                        </a:rPr>
                        <a:t>👍0.853/0.8066</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7C987C"/>
                      </a:solidFill>
                      <a:prstDash val="solid"/>
                      <a:round/>
                      <a:headEnd type="none" w="med" len="med"/>
                      <a:tailEnd type="none" w="med" len="med"/>
                    </a:lnR>
                    <a:lnT w="9525" cap="flat" cmpd="sng" algn="ctr">
                      <a:solidFill>
                        <a:schemeClr val="accent3">
                          <a:lumMod val="50000"/>
                        </a:schemeClr>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10" name="Table 2">
            <a:extLst>
              <a:ext uri="{FF2B5EF4-FFF2-40B4-BE49-F238E27FC236}">
                <a16:creationId xmlns:a16="http://schemas.microsoft.com/office/drawing/2014/main" id="{36A98CDC-6F87-11C7-7BE3-A927EADC15D5}"/>
              </a:ext>
            </a:extLst>
          </p:cNvPr>
          <p:cNvGraphicFramePr>
            <a:graphicFrameLocks noGrp="1"/>
          </p:cNvGraphicFramePr>
          <p:nvPr/>
        </p:nvGraphicFramePr>
        <p:xfrm>
          <a:off x="10787" y="14036"/>
          <a:ext cx="2649314" cy="10818712"/>
        </p:xfrm>
        <a:graphic>
          <a:graphicData uri="http://schemas.openxmlformats.org/drawingml/2006/table">
            <a:tbl>
              <a:tblPr/>
              <a:tblGrid>
                <a:gridCol w="2649314">
                  <a:extLst>
                    <a:ext uri="{9D8B030D-6E8A-4147-A177-3AD203B41FA5}">
                      <a16:colId xmlns:a16="http://schemas.microsoft.com/office/drawing/2014/main" val="20000"/>
                    </a:ext>
                  </a:extLst>
                </a:gridCol>
              </a:tblGrid>
              <a:tr h="938464">
                <a:tc>
                  <a:txBody>
                    <a:bodyPr/>
                    <a:lstStyle/>
                    <a:p>
                      <a:pPr algn="ctr">
                        <a:lnSpc>
                          <a:spcPts val="349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9525" cap="flat" cmpd="sng" algn="ctr">
                      <a:solidFill>
                        <a:srgbClr val="D6EAD6"/>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43000">
                <a:tc>
                  <a:txBody>
                    <a:bodyPr/>
                    <a:lstStyle/>
                    <a:p>
                      <a:pPr algn="ctr">
                        <a:lnSpc>
                          <a:spcPts val="3499"/>
                        </a:lnSpc>
                        <a:defRPr/>
                      </a:pPr>
                      <a:r>
                        <a:rPr lang="en-US" sz="2499" dirty="0">
                          <a:solidFill>
                            <a:srgbClr val="FFFFFF"/>
                          </a:solidFill>
                          <a:latin typeface="Codec Pro Bold"/>
                        </a:rPr>
                        <a:t>Method</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2362200">
                <a:tc>
                  <a:txBody>
                    <a:bodyPr/>
                    <a:lstStyle/>
                    <a:p>
                      <a:pPr algn="ctr">
                        <a:lnSpc>
                          <a:spcPts val="3499"/>
                        </a:lnSpc>
                        <a:defRPr/>
                      </a:pPr>
                      <a:r>
                        <a:rPr lang="en-US" sz="2499" dirty="0">
                          <a:solidFill>
                            <a:srgbClr val="FFFFFF"/>
                          </a:solidFill>
                          <a:latin typeface="Codec Pro Bold"/>
                        </a:rPr>
                        <a:t>Parameter</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990600">
                <a:tc>
                  <a:txBody>
                    <a:bodyPr/>
                    <a:lstStyle/>
                    <a:p>
                      <a:pPr algn="ctr">
                        <a:lnSpc>
                          <a:spcPts val="3499"/>
                        </a:lnSpc>
                        <a:defRPr/>
                      </a:pPr>
                      <a:r>
                        <a:rPr lang="en-US" sz="2499" dirty="0">
                          <a:solidFill>
                            <a:srgbClr val="FFFFFF"/>
                          </a:solidFill>
                          <a:latin typeface="Codec Pro Bold"/>
                        </a:rPr>
                        <a:t>Accuracy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1066800">
                <a:tc>
                  <a:txBody>
                    <a:bodyPr/>
                    <a:lstStyle/>
                    <a:p>
                      <a:pPr algn="ctr">
                        <a:lnSpc>
                          <a:spcPts val="3499"/>
                        </a:lnSpc>
                        <a:defRPr/>
                      </a:pPr>
                      <a:r>
                        <a:rPr lang="en-US" sz="2499">
                          <a:solidFill>
                            <a:srgbClr val="FFFFFF"/>
                          </a:solidFill>
                          <a:latin typeface="Codec Pro Bold"/>
                        </a:rPr>
                        <a:t>Sensitivity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1066800">
                <a:tc>
                  <a:txBody>
                    <a:bodyPr/>
                    <a:lstStyle/>
                    <a:p>
                      <a:pPr algn="ctr">
                        <a:lnSpc>
                          <a:spcPts val="3499"/>
                        </a:lnSpc>
                        <a:defRPr/>
                      </a:pPr>
                      <a:r>
                        <a:rPr lang="en-US" sz="2499" dirty="0">
                          <a:solidFill>
                            <a:srgbClr val="FFFFFF"/>
                          </a:solidFill>
                          <a:latin typeface="Codec Pro Bold"/>
                        </a:rPr>
                        <a:t>Specificity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1296101">
                <a:tc>
                  <a:txBody>
                    <a:bodyPr/>
                    <a:lstStyle/>
                    <a:p>
                      <a:pPr algn="ctr">
                        <a:lnSpc>
                          <a:spcPts val="3499"/>
                        </a:lnSpc>
                        <a:defRPr/>
                      </a:pPr>
                      <a:r>
                        <a:rPr lang="en-US" sz="2499" dirty="0">
                          <a:solidFill>
                            <a:srgbClr val="FFFFFF"/>
                          </a:solidFill>
                          <a:latin typeface="Codec Pro Bold"/>
                        </a:rPr>
                        <a:t>Balanced Accuracy</a:t>
                      </a:r>
                      <a:endParaRPr lang="en-US" sz="1100" dirty="0"/>
                    </a:p>
                  </a:txBody>
                  <a:tcPr marL="190500" marR="190500" marT="190500" marB="190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65236"/>
                    </a:solidFill>
                  </a:tcPr>
                </a:tc>
                <a:extLst>
                  <a:ext uri="{0D108BD9-81ED-4DB2-BD59-A6C34878D82A}">
                    <a16:rowId xmlns:a16="http://schemas.microsoft.com/office/drawing/2014/main" val="10006"/>
                  </a:ext>
                </a:extLst>
              </a:tr>
              <a:tr h="1954747">
                <a:tc>
                  <a:txBody>
                    <a:bodyPr/>
                    <a:lstStyle/>
                    <a:p>
                      <a:pPr algn="ctr">
                        <a:lnSpc>
                          <a:spcPts val="3424"/>
                        </a:lnSpc>
                        <a:defRPr/>
                      </a:pPr>
                      <a:r>
                        <a:rPr lang="en-US" sz="2499" dirty="0">
                          <a:solidFill>
                            <a:srgbClr val="FFFFFF"/>
                          </a:solidFill>
                          <a:latin typeface="Codec Pro Bold"/>
                        </a:rPr>
                        <a:t>AUC</a:t>
                      </a:r>
                      <a:endParaRPr lang="en-US" sz="1100" dirty="0"/>
                    </a:p>
                    <a:p>
                      <a:pPr algn="ctr">
                        <a:lnSpc>
                          <a:spcPts val="3424"/>
                        </a:lnSpc>
                      </a:pPr>
                      <a:r>
                        <a:rPr lang="en-US" sz="2499" dirty="0">
                          <a:solidFill>
                            <a:srgbClr val="FFFFFF"/>
                          </a:solidFill>
                          <a:latin typeface="Codec Pro Bold"/>
                        </a:rPr>
                        <a:t>(train/test)</a:t>
                      </a:r>
                    </a:p>
                    <a:p>
                      <a:pPr algn="ctr">
                        <a:lnSpc>
                          <a:spcPts val="3424"/>
                        </a:lnSpc>
                      </a:pPr>
                      <a:endParaRPr lang="en-US" sz="2499" dirty="0">
                        <a:solidFill>
                          <a:srgbClr val="FFFFFF"/>
                        </a:solidFill>
                        <a:latin typeface="Codec Pro Bold"/>
                      </a:endParaRPr>
                    </a:p>
                  </a:txBody>
                  <a:tcPr marL="190500" marR="190500" marT="190500" marB="190500" anchor="b">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nvGraphicFramePr>
        <p:xfrm>
          <a:off x="4343400" y="0"/>
          <a:ext cx="5437306" cy="10270070"/>
        </p:xfrm>
        <a:graphic>
          <a:graphicData uri="http://schemas.openxmlformats.org/drawingml/2006/table">
            <a:tbl>
              <a:tblPr/>
              <a:tblGrid>
                <a:gridCol w="5437306">
                  <a:extLst>
                    <a:ext uri="{9D8B030D-6E8A-4147-A177-3AD203B41FA5}">
                      <a16:colId xmlns:a16="http://schemas.microsoft.com/office/drawing/2014/main" val="20000"/>
                    </a:ext>
                  </a:extLst>
                </a:gridCol>
              </a:tblGrid>
              <a:tr h="1009650">
                <a:tc>
                  <a:txBody>
                    <a:bodyPr/>
                    <a:lstStyle/>
                    <a:p>
                      <a:pPr algn="ctr">
                        <a:lnSpc>
                          <a:spcPts val="3499"/>
                        </a:lnSpc>
                        <a:defRPr/>
                      </a:pPr>
                      <a:r>
                        <a:rPr lang="en-US" sz="2499" dirty="0">
                          <a:solidFill>
                            <a:srgbClr val="FFFFFF"/>
                          </a:solidFill>
                          <a:latin typeface="Codec Pro Bold"/>
                        </a:rPr>
                        <a:t>Round5</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00851">
                <a:tc>
                  <a:txBody>
                    <a:bodyPr/>
                    <a:lstStyle/>
                    <a:p>
                      <a:pPr algn="ctr">
                        <a:lnSpc>
                          <a:spcPts val="3499"/>
                        </a:lnSpc>
                        <a:defRPr/>
                      </a:pPr>
                      <a:r>
                        <a:rPr lang="en-US" sz="2499">
                          <a:solidFill>
                            <a:srgbClr val="000000"/>
                          </a:solidFill>
                          <a:latin typeface="Codec Pro"/>
                        </a:rPr>
                        <a:t>Class weight</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43150">
                <a:tc>
                  <a:txBody>
                    <a:bodyPr/>
                    <a:lstStyle/>
                    <a:p>
                      <a:pPr algn="l">
                        <a:lnSpc>
                          <a:spcPts val="3499"/>
                        </a:lnSpc>
                        <a:defRPr/>
                      </a:pPr>
                      <a:r>
                        <a:rPr lang="en-US" sz="2499">
                          <a:solidFill>
                            <a:srgbClr val="000000"/>
                          </a:solidFill>
                          <a:latin typeface="Codec Pro"/>
                        </a:rPr>
                        <a:t>ntree=200, mtry= 4, </a:t>
                      </a:r>
                      <a:endParaRPr lang="en-US" sz="1100"/>
                    </a:p>
                    <a:p>
                      <a:pPr algn="l">
                        <a:lnSpc>
                          <a:spcPts val="3499"/>
                        </a:lnSpc>
                      </a:pPr>
                      <a:r>
                        <a:rPr lang="en-US" sz="2499">
                          <a:solidFill>
                            <a:srgbClr val="000000"/>
                          </a:solidFill>
                          <a:latin typeface="Codec Pro"/>
                        </a:rPr>
                        <a:t>sampsize= c(1000,1000),</a:t>
                      </a:r>
                    </a:p>
                    <a:p>
                      <a:pPr algn="l">
                        <a:lnSpc>
                          <a:spcPts val="3499"/>
                        </a:lnSpc>
                      </a:pPr>
                      <a:r>
                        <a:rPr lang="en-US" sz="2499">
                          <a:solidFill>
                            <a:srgbClr val="000000"/>
                          </a:solidFill>
                          <a:latin typeface="Codec Pro"/>
                        </a:rPr>
                        <a:t>nodesizes=15,maxnodes=850,</a:t>
                      </a:r>
                    </a:p>
                    <a:p>
                      <a:pPr algn="l">
                        <a:lnSpc>
                          <a:spcPts val="3499"/>
                        </a:lnSpc>
                      </a:pPr>
                      <a:r>
                        <a:rPr lang="en-US" sz="2499">
                          <a:solidFill>
                            <a:srgbClr val="000000"/>
                          </a:solidFill>
                          <a:latin typeface="Codec Pro"/>
                        </a:rPr>
                        <a:t>classwt=c(0.89, 0.11)</a:t>
                      </a:r>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a:solidFill>
                            <a:srgbClr val="000000"/>
                          </a:solidFill>
                          <a:latin typeface="Codec Pro"/>
                        </a:rPr>
                        <a:t>0.8403</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0.8627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dirty="0">
                          <a:solidFill>
                            <a:srgbClr val="000000"/>
                          </a:solidFill>
                          <a:latin typeface="Codec Pro"/>
                        </a:rPr>
                        <a:t>0.6638</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09055">
                <a:tc>
                  <a:txBody>
                    <a:bodyPr/>
                    <a:lstStyle/>
                    <a:p>
                      <a:pPr algn="ctr">
                        <a:lnSpc>
                          <a:spcPts val="3499"/>
                        </a:lnSpc>
                        <a:defRPr/>
                      </a:pPr>
                      <a:r>
                        <a:rPr lang="en-US" sz="2499">
                          <a:solidFill>
                            <a:srgbClr val="000000"/>
                          </a:solidFill>
                          <a:latin typeface="Codec Pro"/>
                        </a:rPr>
                        <a:t>0.7632</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21264">
                <a:tc>
                  <a:txBody>
                    <a:bodyPr/>
                    <a:lstStyle/>
                    <a:p>
                      <a:pPr algn="ctr">
                        <a:lnSpc>
                          <a:spcPts val="3499"/>
                        </a:lnSpc>
                        <a:defRPr/>
                      </a:pPr>
                      <a:r>
                        <a:rPr lang="en-US" sz="2499" dirty="0">
                          <a:solidFill>
                            <a:srgbClr val="000000"/>
                          </a:solidFill>
                          <a:latin typeface="Codec Pro"/>
                        </a:rPr>
                        <a:t>0.853/0.8064</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75800278"/>
              </p:ext>
            </p:extLst>
          </p:nvPr>
        </p:nvGraphicFramePr>
        <p:xfrm>
          <a:off x="11472141" y="-114300"/>
          <a:ext cx="4944918" cy="10401300"/>
        </p:xfrm>
        <a:graphic>
          <a:graphicData uri="http://schemas.openxmlformats.org/drawingml/2006/table">
            <a:tbl>
              <a:tblPr/>
              <a:tblGrid>
                <a:gridCol w="4944918">
                  <a:extLst>
                    <a:ext uri="{9D8B030D-6E8A-4147-A177-3AD203B41FA5}">
                      <a16:colId xmlns:a16="http://schemas.microsoft.com/office/drawing/2014/main" val="20000"/>
                    </a:ext>
                  </a:extLst>
                </a:gridCol>
              </a:tblGrid>
              <a:tr h="1146523">
                <a:tc>
                  <a:txBody>
                    <a:bodyPr/>
                    <a:lstStyle/>
                    <a:p>
                      <a:pPr algn="ctr">
                        <a:lnSpc>
                          <a:spcPts val="3499"/>
                        </a:lnSpc>
                        <a:defRPr/>
                      </a:pPr>
                      <a:r>
                        <a:rPr lang="en-US" sz="2499" dirty="0">
                          <a:solidFill>
                            <a:srgbClr val="FFFFFF"/>
                          </a:solidFill>
                          <a:latin typeface="Codec Pro Bold"/>
                        </a:rPr>
                        <a:t>Round6</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037577">
                <a:tc>
                  <a:txBody>
                    <a:bodyPr/>
                    <a:lstStyle/>
                    <a:p>
                      <a:pPr algn="ctr">
                        <a:lnSpc>
                          <a:spcPts val="3499"/>
                        </a:lnSpc>
                        <a:defRPr/>
                      </a:pPr>
                      <a:r>
                        <a:rPr lang="en-US" sz="2499">
                          <a:solidFill>
                            <a:srgbClr val="000000"/>
                          </a:solidFill>
                          <a:latin typeface="Codec Pro"/>
                        </a:rPr>
                        <a:t>Add Threshold</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37507">
                <a:tc>
                  <a:txBody>
                    <a:bodyPr/>
                    <a:lstStyle/>
                    <a:p>
                      <a:pPr algn="ctr">
                        <a:lnSpc>
                          <a:spcPts val="3499"/>
                        </a:lnSpc>
                        <a:defRPr/>
                      </a:pPr>
                      <a:r>
                        <a:rPr lang="en-US" sz="2499">
                          <a:solidFill>
                            <a:srgbClr val="000000"/>
                          </a:solidFill>
                          <a:latin typeface="Codec Pro"/>
                        </a:rPr>
                        <a:t>thresholds = 0.56</a:t>
                      </a:r>
                      <a:endParaRPr lang="en-US" sz="1100"/>
                    </a:p>
                    <a:p>
                      <a:pPr algn="ctr">
                        <a:lnSpc>
                          <a:spcPts val="3499"/>
                        </a:lnSpc>
                      </a:pP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700">
                <a:tc>
                  <a:txBody>
                    <a:bodyPr/>
                    <a:lstStyle/>
                    <a:p>
                      <a:pPr algn="ctr">
                        <a:lnSpc>
                          <a:spcPts val="3499"/>
                        </a:lnSpc>
                        <a:defRPr/>
                      </a:pPr>
                      <a:r>
                        <a:rPr lang="en-US" sz="2499">
                          <a:solidFill>
                            <a:srgbClr val="000000"/>
                          </a:solidFill>
                          <a:latin typeface="Codec Pro"/>
                        </a:rPr>
                        <a:t>0.8297</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8700">
                <a:tc>
                  <a:txBody>
                    <a:bodyPr/>
                    <a:lstStyle/>
                    <a:p>
                      <a:pPr algn="ctr">
                        <a:lnSpc>
                          <a:spcPts val="3499"/>
                        </a:lnSpc>
                        <a:defRPr/>
                      </a:pPr>
                      <a:r>
                        <a:rPr lang="en-US" sz="2499">
                          <a:solidFill>
                            <a:srgbClr val="000000"/>
                          </a:solidFill>
                          <a:latin typeface="Codec Pro"/>
                        </a:rPr>
                        <a:t>0.8501</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28700">
                <a:tc>
                  <a:txBody>
                    <a:bodyPr/>
                    <a:lstStyle/>
                    <a:p>
                      <a:pPr algn="ctr">
                        <a:lnSpc>
                          <a:spcPts val="3499"/>
                        </a:lnSpc>
                        <a:defRPr/>
                      </a:pPr>
                      <a:r>
                        <a:rPr lang="en-US" sz="2499">
                          <a:solidFill>
                            <a:srgbClr val="000000"/>
                          </a:solidFill>
                          <a:latin typeface="Codec Pro"/>
                          <a:ea typeface="Codec Pro"/>
                        </a:rPr>
                        <a:t>👍0.6995</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31186">
                <a:tc>
                  <a:txBody>
                    <a:bodyPr/>
                    <a:lstStyle/>
                    <a:p>
                      <a:pPr algn="ctr">
                        <a:lnSpc>
                          <a:spcPts val="3499"/>
                        </a:lnSpc>
                        <a:defRPr/>
                      </a:pPr>
                      <a:r>
                        <a:rPr lang="en-US" sz="2499">
                          <a:solidFill>
                            <a:srgbClr val="000000"/>
                          </a:solidFill>
                          <a:latin typeface="Codec Pro"/>
                        </a:rPr>
                        <a:t>0.7598</a:t>
                      </a:r>
                      <a:endParaRPr lang="en-US" sz="110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19050"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62407">
                <a:tc>
                  <a:txBody>
                    <a:bodyPr/>
                    <a:lstStyle/>
                    <a:p>
                      <a:pPr algn="ctr">
                        <a:lnSpc>
                          <a:spcPts val="3499"/>
                        </a:lnSpc>
                        <a:defRPr/>
                      </a:pPr>
                      <a:r>
                        <a:rPr lang="en-US" sz="2499" dirty="0">
                          <a:solidFill>
                            <a:srgbClr val="000000"/>
                          </a:solidFill>
                          <a:latin typeface="Codec Pro"/>
                          <a:ea typeface="Codec Pro"/>
                        </a:rPr>
                        <a:t>👍0.8539/0.8072</a:t>
                      </a:r>
                      <a:endParaRPr lang="en-US" sz="1100" dirty="0"/>
                    </a:p>
                  </a:txBody>
                  <a:tcPr marL="190500" marR="190500" marT="190500" marB="190500" anchor="ctr">
                    <a:lnL w="19050" cap="flat" cmpd="sng" algn="ctr">
                      <a:solidFill>
                        <a:srgbClr val="7C987C"/>
                      </a:solidFill>
                      <a:prstDash val="solid"/>
                      <a:round/>
                      <a:headEnd type="none" w="med" len="med"/>
                      <a:tailEnd type="none" w="med" len="med"/>
                    </a:lnL>
                    <a:lnR w="19050" cap="flat" cmpd="sng" algn="ctr">
                      <a:solidFill>
                        <a:srgbClr val="7C987C"/>
                      </a:solidFill>
                      <a:prstDash val="solid"/>
                      <a:round/>
                      <a:headEnd type="none" w="med" len="med"/>
                      <a:tailEnd type="none" w="med" len="med"/>
                    </a:lnR>
                    <a:lnT w="19050" cap="flat" cmpd="sng" algn="ctr">
                      <a:solidFill>
                        <a:srgbClr val="7C987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5" name="Freeform 5"/>
          <p:cNvSpPr/>
          <p:nvPr/>
        </p:nvSpPr>
        <p:spPr>
          <a:xfrm rot="-3907801">
            <a:off x="5943118" y="7016270"/>
            <a:ext cx="548761" cy="181435"/>
          </a:xfrm>
          <a:custGeom>
            <a:avLst/>
            <a:gdLst/>
            <a:ahLst/>
            <a:cxnLst/>
            <a:rect l="l" t="t" r="r" b="b"/>
            <a:pathLst>
              <a:path w="548761" h="155025">
                <a:moveTo>
                  <a:pt x="0" y="0"/>
                </a:moveTo>
                <a:lnTo>
                  <a:pt x="548761" y="0"/>
                </a:lnTo>
                <a:lnTo>
                  <a:pt x="548761" y="155026"/>
                </a:lnTo>
                <a:lnTo>
                  <a:pt x="0" y="155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3907801">
            <a:off x="12560538" y="6871522"/>
            <a:ext cx="548761" cy="155025"/>
          </a:xfrm>
          <a:custGeom>
            <a:avLst/>
            <a:gdLst/>
            <a:ahLst/>
            <a:cxnLst/>
            <a:rect l="l" t="t" r="r" b="b"/>
            <a:pathLst>
              <a:path w="548761" h="155025">
                <a:moveTo>
                  <a:pt x="0" y="0"/>
                </a:moveTo>
                <a:lnTo>
                  <a:pt x="548762" y="0"/>
                </a:lnTo>
                <a:lnTo>
                  <a:pt x="548762" y="155025"/>
                </a:lnTo>
                <a:lnTo>
                  <a:pt x="0" y="155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7" name="Table 2">
            <a:extLst>
              <a:ext uri="{FF2B5EF4-FFF2-40B4-BE49-F238E27FC236}">
                <a16:creationId xmlns:a16="http://schemas.microsoft.com/office/drawing/2014/main" id="{5D91F712-C5EC-5364-72A2-10836EC7460A}"/>
              </a:ext>
            </a:extLst>
          </p:cNvPr>
          <p:cNvGraphicFramePr>
            <a:graphicFrameLocks noGrp="1"/>
          </p:cNvGraphicFramePr>
          <p:nvPr/>
        </p:nvGraphicFramePr>
        <p:xfrm>
          <a:off x="10787" y="14036"/>
          <a:ext cx="3723013" cy="10818011"/>
        </p:xfrm>
        <a:graphic>
          <a:graphicData uri="http://schemas.openxmlformats.org/drawingml/2006/table">
            <a:tbl>
              <a:tblPr/>
              <a:tblGrid>
                <a:gridCol w="3723013">
                  <a:extLst>
                    <a:ext uri="{9D8B030D-6E8A-4147-A177-3AD203B41FA5}">
                      <a16:colId xmlns:a16="http://schemas.microsoft.com/office/drawing/2014/main" val="20000"/>
                    </a:ext>
                  </a:extLst>
                </a:gridCol>
              </a:tblGrid>
              <a:tr h="938464">
                <a:tc>
                  <a:txBody>
                    <a:bodyPr/>
                    <a:lstStyle/>
                    <a:p>
                      <a:pPr algn="ctr">
                        <a:lnSpc>
                          <a:spcPts val="349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9525" cap="flat" cmpd="sng" algn="ctr">
                      <a:solidFill>
                        <a:srgbClr val="D6EAD6"/>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129055">
                <a:tc>
                  <a:txBody>
                    <a:bodyPr/>
                    <a:lstStyle/>
                    <a:p>
                      <a:pPr algn="ctr">
                        <a:lnSpc>
                          <a:spcPts val="3499"/>
                        </a:lnSpc>
                        <a:defRPr/>
                      </a:pPr>
                      <a:r>
                        <a:rPr lang="en-US" sz="2499" dirty="0">
                          <a:solidFill>
                            <a:srgbClr val="FFFFFF"/>
                          </a:solidFill>
                          <a:latin typeface="Codec Pro Bold"/>
                        </a:rPr>
                        <a:t>Method</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2376145">
                <a:tc>
                  <a:txBody>
                    <a:bodyPr/>
                    <a:lstStyle/>
                    <a:p>
                      <a:pPr algn="ctr">
                        <a:lnSpc>
                          <a:spcPts val="3499"/>
                        </a:lnSpc>
                        <a:defRPr/>
                      </a:pPr>
                      <a:r>
                        <a:rPr lang="en-US" sz="2499" dirty="0">
                          <a:solidFill>
                            <a:srgbClr val="FFFFFF"/>
                          </a:solidFill>
                          <a:latin typeface="Codec Pro Bold"/>
                        </a:rPr>
                        <a:t>Parameter</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990600">
                <a:tc>
                  <a:txBody>
                    <a:bodyPr/>
                    <a:lstStyle/>
                    <a:p>
                      <a:pPr algn="ctr">
                        <a:lnSpc>
                          <a:spcPts val="3499"/>
                        </a:lnSpc>
                        <a:defRPr/>
                      </a:pPr>
                      <a:r>
                        <a:rPr lang="en-US" sz="2499">
                          <a:solidFill>
                            <a:srgbClr val="FFFFFF"/>
                          </a:solidFill>
                          <a:latin typeface="Codec Pro Bold"/>
                        </a:rPr>
                        <a:t>Accuracy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1066800">
                <a:tc>
                  <a:txBody>
                    <a:bodyPr/>
                    <a:lstStyle/>
                    <a:p>
                      <a:pPr algn="ctr">
                        <a:lnSpc>
                          <a:spcPts val="3499"/>
                        </a:lnSpc>
                        <a:defRPr/>
                      </a:pPr>
                      <a:r>
                        <a:rPr lang="en-US" sz="2499">
                          <a:solidFill>
                            <a:srgbClr val="FFFFFF"/>
                          </a:solidFill>
                          <a:latin typeface="Codec Pro Bold"/>
                        </a:rPr>
                        <a:t>Sensitivity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9525" cap="flat" cmpd="sng" algn="ctr">
                      <a:solidFill>
                        <a:srgbClr val="D6EAD6"/>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914400">
                <a:tc>
                  <a:txBody>
                    <a:bodyPr/>
                    <a:lstStyle/>
                    <a:p>
                      <a:pPr algn="ctr">
                        <a:lnSpc>
                          <a:spcPts val="3499"/>
                        </a:lnSpc>
                        <a:defRPr/>
                      </a:pPr>
                      <a:r>
                        <a:rPr lang="en-US" sz="2499" dirty="0">
                          <a:solidFill>
                            <a:srgbClr val="FFFFFF"/>
                          </a:solidFill>
                          <a:latin typeface="Codec Pro Bold"/>
                        </a:rPr>
                        <a:t>Specificity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D6EAD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1447800">
                <a:tc>
                  <a:txBody>
                    <a:bodyPr/>
                    <a:lstStyle/>
                    <a:p>
                      <a:pPr algn="ctr">
                        <a:lnSpc>
                          <a:spcPts val="3499"/>
                        </a:lnSpc>
                        <a:defRPr/>
                      </a:pPr>
                      <a:r>
                        <a:rPr lang="en-US" sz="2499" dirty="0">
                          <a:solidFill>
                            <a:srgbClr val="FFFFFF"/>
                          </a:solidFill>
                          <a:latin typeface="Codec Pro Bold"/>
                        </a:rPr>
                        <a:t>Balanced Accuracy</a:t>
                      </a:r>
                      <a:endParaRPr lang="en-US" sz="1100" dirty="0"/>
                    </a:p>
                  </a:txBody>
                  <a:tcPr marL="190500" marR="190500" marT="190500" marB="190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65236"/>
                    </a:solidFill>
                  </a:tcPr>
                </a:tc>
                <a:extLst>
                  <a:ext uri="{0D108BD9-81ED-4DB2-BD59-A6C34878D82A}">
                    <a16:rowId xmlns:a16="http://schemas.microsoft.com/office/drawing/2014/main" val="10006"/>
                  </a:ext>
                </a:extLst>
              </a:tr>
              <a:tr h="1954747">
                <a:tc>
                  <a:txBody>
                    <a:bodyPr/>
                    <a:lstStyle/>
                    <a:p>
                      <a:pPr algn="ctr">
                        <a:lnSpc>
                          <a:spcPts val="3424"/>
                        </a:lnSpc>
                        <a:defRPr/>
                      </a:pPr>
                      <a:r>
                        <a:rPr lang="en-US" sz="2499" dirty="0">
                          <a:solidFill>
                            <a:srgbClr val="FFFFFF"/>
                          </a:solidFill>
                          <a:latin typeface="Codec Pro Bold"/>
                        </a:rPr>
                        <a:t>AUC</a:t>
                      </a:r>
                      <a:endParaRPr lang="en-US" sz="1100" dirty="0"/>
                    </a:p>
                    <a:p>
                      <a:pPr algn="ctr">
                        <a:lnSpc>
                          <a:spcPts val="3424"/>
                        </a:lnSpc>
                      </a:pPr>
                      <a:r>
                        <a:rPr lang="en-US" sz="2499" dirty="0">
                          <a:solidFill>
                            <a:srgbClr val="FFFFFF"/>
                          </a:solidFill>
                          <a:latin typeface="Codec Pro Bold"/>
                        </a:rPr>
                        <a:t>(train/test)</a:t>
                      </a:r>
                    </a:p>
                    <a:p>
                      <a:pPr algn="ctr">
                        <a:lnSpc>
                          <a:spcPts val="3424"/>
                        </a:lnSpc>
                      </a:pPr>
                      <a:endParaRPr lang="en-US" sz="2499" dirty="0">
                        <a:solidFill>
                          <a:srgbClr val="FFFFFF"/>
                        </a:solidFill>
                        <a:latin typeface="Codec Pro Bold"/>
                      </a:endParaRPr>
                    </a:p>
                  </a:txBody>
                  <a:tcPr marL="190500" marR="190500" marT="190500" marB="190500" anchor="b">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908560"/>
          </a:xfrm>
          <a:prstGeom prst="rect">
            <a:avLst/>
          </a:prstGeom>
          <a:solidFill>
            <a:srgbClr val="365236"/>
          </a:solidFill>
        </p:spPr>
        <p:txBody>
          <a:bodyPr/>
          <a:lstStyle/>
          <a:p>
            <a:endParaRPr lang="en-US"/>
          </a:p>
        </p:txBody>
      </p:sp>
      <p:sp>
        <p:nvSpPr>
          <p:cNvPr id="3" name="Freeform 3"/>
          <p:cNvSpPr/>
          <p:nvPr/>
        </p:nvSpPr>
        <p:spPr>
          <a:xfrm>
            <a:off x="9564529" y="4319818"/>
            <a:ext cx="7694771" cy="5564968"/>
          </a:xfrm>
          <a:custGeom>
            <a:avLst/>
            <a:gdLst/>
            <a:ahLst/>
            <a:cxnLst/>
            <a:rect l="l" t="t" r="r" b="b"/>
            <a:pathLst>
              <a:path w="7694771" h="5564968">
                <a:moveTo>
                  <a:pt x="0" y="0"/>
                </a:moveTo>
                <a:lnTo>
                  <a:pt x="7694771" y="0"/>
                </a:lnTo>
                <a:lnTo>
                  <a:pt x="7694771" y="5564968"/>
                </a:lnTo>
                <a:lnTo>
                  <a:pt x="0" y="5564968"/>
                </a:lnTo>
                <a:lnTo>
                  <a:pt x="0" y="0"/>
                </a:lnTo>
                <a:close/>
              </a:path>
            </a:pathLst>
          </a:custGeom>
          <a:blipFill>
            <a:blip r:embed="rId3"/>
            <a:stretch>
              <a:fillRect/>
            </a:stretch>
          </a:blipFill>
        </p:spPr>
        <p:txBody>
          <a:bodyPr/>
          <a:lstStyle/>
          <a:p>
            <a:endParaRPr lang="en-US"/>
          </a:p>
        </p:txBody>
      </p:sp>
      <p:sp>
        <p:nvSpPr>
          <p:cNvPr id="4" name="Freeform 4"/>
          <p:cNvSpPr/>
          <p:nvPr/>
        </p:nvSpPr>
        <p:spPr>
          <a:xfrm>
            <a:off x="348260" y="4319818"/>
            <a:ext cx="7694771" cy="5564968"/>
          </a:xfrm>
          <a:custGeom>
            <a:avLst/>
            <a:gdLst/>
            <a:ahLst/>
            <a:cxnLst/>
            <a:rect l="l" t="t" r="r" b="b"/>
            <a:pathLst>
              <a:path w="7694771" h="5564968">
                <a:moveTo>
                  <a:pt x="0" y="0"/>
                </a:moveTo>
                <a:lnTo>
                  <a:pt x="7694771" y="0"/>
                </a:lnTo>
                <a:lnTo>
                  <a:pt x="7694771" y="5564968"/>
                </a:lnTo>
                <a:lnTo>
                  <a:pt x="0" y="556496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537794"/>
            <a:ext cx="11082496" cy="1083945"/>
          </a:xfrm>
          <a:prstGeom prst="rect">
            <a:avLst/>
          </a:prstGeom>
        </p:spPr>
        <p:txBody>
          <a:bodyPr lIns="0" tIns="0" rIns="0" bIns="0" rtlCol="0" anchor="t">
            <a:spAutoFit/>
          </a:bodyPr>
          <a:lstStyle/>
          <a:p>
            <a:pPr algn="l">
              <a:lnSpc>
                <a:spcPts val="7799"/>
              </a:lnSpc>
            </a:pPr>
            <a:r>
              <a:rPr lang="en-US" sz="6499">
                <a:solidFill>
                  <a:srgbClr val="FFFFFF"/>
                </a:solidFill>
                <a:latin typeface="Codec Pro Bold"/>
              </a:rPr>
              <a:t>Random Forest</a:t>
            </a:r>
          </a:p>
        </p:txBody>
      </p:sp>
      <p:sp>
        <p:nvSpPr>
          <p:cNvPr id="6" name="TextBox 6"/>
          <p:cNvSpPr txBox="1"/>
          <p:nvPr/>
        </p:nvSpPr>
        <p:spPr>
          <a:xfrm>
            <a:off x="2194176" y="3304472"/>
            <a:ext cx="4671114" cy="608336"/>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Round1 ROC Curve</a:t>
            </a:r>
          </a:p>
        </p:txBody>
      </p:sp>
      <p:sp>
        <p:nvSpPr>
          <p:cNvPr id="7" name="TextBox 7"/>
          <p:cNvSpPr txBox="1"/>
          <p:nvPr/>
        </p:nvSpPr>
        <p:spPr>
          <a:xfrm>
            <a:off x="10965806" y="3304472"/>
            <a:ext cx="4671114" cy="608336"/>
          </a:xfrm>
          <a:prstGeom prst="rect">
            <a:avLst/>
          </a:prstGeom>
        </p:spPr>
        <p:txBody>
          <a:bodyPr lIns="0" tIns="0" rIns="0" bIns="0" rtlCol="0" anchor="t">
            <a:spAutoFit/>
          </a:bodyPr>
          <a:lstStyle/>
          <a:p>
            <a:pPr algn="l">
              <a:lnSpc>
                <a:spcPts val="4348"/>
              </a:lnSpc>
            </a:pPr>
            <a:r>
              <a:rPr lang="en-US" sz="3623">
                <a:solidFill>
                  <a:srgbClr val="FFFFFF"/>
                </a:solidFill>
                <a:latin typeface="Codec Pro Bold"/>
              </a:rPr>
              <a:t>Round6 ROC Curve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3092"/>
            <a:ext cx="18288000" cy="5177378"/>
          </a:xfrm>
          <a:prstGeom prst="rect">
            <a:avLst/>
          </a:prstGeom>
          <a:solidFill>
            <a:srgbClr val="7C987C"/>
          </a:solidFill>
        </p:spPr>
        <p:txBody>
          <a:bodyPr/>
          <a:lstStyle/>
          <a:p>
            <a:endParaRPr lang="en-US"/>
          </a:p>
        </p:txBody>
      </p:sp>
      <p:sp>
        <p:nvSpPr>
          <p:cNvPr id="3" name="TextBox 3"/>
          <p:cNvSpPr txBox="1"/>
          <p:nvPr/>
        </p:nvSpPr>
        <p:spPr>
          <a:xfrm>
            <a:off x="712159" y="3278681"/>
            <a:ext cx="8115300" cy="15144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Codec Pro Bold"/>
              </a:rPr>
              <a:t>Content</a:t>
            </a:r>
          </a:p>
        </p:txBody>
      </p:sp>
      <p:grpSp>
        <p:nvGrpSpPr>
          <p:cNvPr id="4" name="Group 4"/>
          <p:cNvGrpSpPr/>
          <p:nvPr/>
        </p:nvGrpSpPr>
        <p:grpSpPr>
          <a:xfrm>
            <a:off x="819082" y="783985"/>
            <a:ext cx="3394471" cy="489429"/>
            <a:chOff x="0" y="0"/>
            <a:chExt cx="4525962" cy="652573"/>
          </a:xfrm>
        </p:grpSpPr>
        <p:sp>
          <p:nvSpPr>
            <p:cNvPr id="5" name="Freeform 5"/>
            <p:cNvSpPr/>
            <p:nvPr/>
          </p:nvSpPr>
          <p:spPr>
            <a:xfrm>
              <a:off x="0" y="0"/>
              <a:ext cx="790562" cy="652573"/>
            </a:xfrm>
            <a:custGeom>
              <a:avLst/>
              <a:gdLst/>
              <a:ahLst/>
              <a:cxnLst/>
              <a:rect l="l" t="t" r="r" b="b"/>
              <a:pathLst>
                <a:path w="790562" h="652573">
                  <a:moveTo>
                    <a:pt x="0" y="0"/>
                  </a:moveTo>
                  <a:lnTo>
                    <a:pt x="790562" y="0"/>
                  </a:lnTo>
                  <a:lnTo>
                    <a:pt x="790562" y="652573"/>
                  </a:lnTo>
                  <a:lnTo>
                    <a:pt x="0" y="65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127967" y="1821"/>
              <a:ext cx="3397994" cy="563205"/>
            </a:xfrm>
            <a:prstGeom prst="rect">
              <a:avLst/>
            </a:prstGeom>
          </p:spPr>
          <p:txBody>
            <a:bodyPr lIns="0" tIns="0" rIns="0" bIns="0" rtlCol="0" anchor="t">
              <a:spAutoFit/>
            </a:bodyPr>
            <a:lstStyle/>
            <a:p>
              <a:pPr algn="l">
                <a:lnSpc>
                  <a:spcPts val="3361"/>
                </a:lnSpc>
                <a:spcBef>
                  <a:spcPct val="0"/>
                </a:spcBef>
              </a:pPr>
              <a:r>
                <a:rPr lang="en-US" sz="2401">
                  <a:solidFill>
                    <a:srgbClr val="FFFFFF"/>
                  </a:solidFill>
                  <a:latin typeface="Codec Pro Bold"/>
                </a:rPr>
                <a:t>Group 20</a:t>
              </a:r>
            </a:p>
          </p:txBody>
        </p:sp>
      </p:grpSp>
      <p:graphicFrame>
        <p:nvGraphicFramePr>
          <p:cNvPr id="7" name="Table 7"/>
          <p:cNvGraphicFramePr>
            <a:graphicFrameLocks noGrp="1"/>
          </p:cNvGraphicFramePr>
          <p:nvPr>
            <p:extLst>
              <p:ext uri="{D42A27DB-BD31-4B8C-83A1-F6EECF244321}">
                <p14:modId xmlns:p14="http://schemas.microsoft.com/office/powerpoint/2010/main" val="2700355829"/>
              </p:ext>
            </p:extLst>
          </p:nvPr>
        </p:nvGraphicFramePr>
        <p:xfrm>
          <a:off x="712159" y="6034724"/>
          <a:ext cx="3712569" cy="2308797"/>
        </p:xfrm>
        <a:graphic>
          <a:graphicData uri="http://schemas.openxmlformats.org/drawingml/2006/table">
            <a:tbl>
              <a:tblPr/>
              <a:tblGrid>
                <a:gridCol w="3712569">
                  <a:extLst>
                    <a:ext uri="{9D8B030D-6E8A-4147-A177-3AD203B41FA5}">
                      <a16:colId xmlns:a16="http://schemas.microsoft.com/office/drawing/2014/main" val="20000"/>
                    </a:ext>
                  </a:extLst>
                </a:gridCol>
              </a:tblGrid>
              <a:tr h="2308797">
                <a:tc>
                  <a:txBody>
                    <a:bodyPr/>
                    <a:lstStyle/>
                    <a:p>
                      <a:pPr algn="l">
                        <a:lnSpc>
                          <a:spcPts val="4199"/>
                        </a:lnSpc>
                        <a:defRPr/>
                      </a:pPr>
                      <a:r>
                        <a:rPr lang="en-US" sz="2999" dirty="0">
                          <a:solidFill>
                            <a:srgbClr val="365236"/>
                          </a:solidFill>
                          <a:latin typeface="Codec Pro Bold"/>
                        </a:rPr>
                        <a:t>Introduction</a:t>
                      </a:r>
                      <a:endParaRPr lang="en-US" sz="1100" dirty="0"/>
                    </a:p>
                    <a:p>
                      <a:pPr marL="431802" lvl="1" indent="-215901" algn="l">
                        <a:lnSpc>
                          <a:spcPts val="2800"/>
                        </a:lnSpc>
                        <a:buFont typeface="Arial"/>
                        <a:buChar char="•"/>
                      </a:pPr>
                      <a:r>
                        <a:rPr lang="en-US" sz="2000" dirty="0">
                          <a:solidFill>
                            <a:srgbClr val="365236"/>
                          </a:solidFill>
                          <a:latin typeface="Codec Pro Bold"/>
                        </a:rPr>
                        <a:t>Problem Definition</a:t>
                      </a:r>
                    </a:p>
                    <a:p>
                      <a:pPr marL="431802" lvl="1" indent="-215901" algn="l">
                        <a:lnSpc>
                          <a:spcPts val="2800"/>
                        </a:lnSpc>
                        <a:buFont typeface="Arial"/>
                        <a:buChar char="•"/>
                      </a:pPr>
                      <a:r>
                        <a:rPr lang="en-US" sz="2000" dirty="0">
                          <a:solidFill>
                            <a:srgbClr val="365236"/>
                          </a:solidFill>
                          <a:latin typeface="Codec Pro Bold"/>
                        </a:rPr>
                        <a:t>Objective</a:t>
                      </a:r>
                    </a:p>
                    <a:p>
                      <a:pPr marL="431802" lvl="1" indent="-215901" algn="l">
                        <a:lnSpc>
                          <a:spcPts val="2800"/>
                        </a:lnSpc>
                        <a:buFont typeface="Arial"/>
                        <a:buChar char="•"/>
                      </a:pPr>
                      <a:r>
                        <a:rPr lang="en-US" sz="2000" dirty="0">
                          <a:solidFill>
                            <a:srgbClr val="365236"/>
                          </a:solidFill>
                          <a:latin typeface="Codec Pro Bold"/>
                        </a:rPr>
                        <a:t>Challenge</a:t>
                      </a:r>
                    </a:p>
                    <a:p>
                      <a:pPr marL="431802" lvl="1" indent="-215901" algn="l">
                        <a:lnSpc>
                          <a:spcPts val="2800"/>
                        </a:lnSpc>
                        <a:buFont typeface="Arial"/>
                        <a:buChar char="•"/>
                      </a:pPr>
                      <a:r>
                        <a:rPr lang="en-US" sz="2000" dirty="0">
                          <a:solidFill>
                            <a:srgbClr val="365236"/>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123190984"/>
              </p:ext>
            </p:extLst>
          </p:nvPr>
        </p:nvGraphicFramePr>
        <p:xfrm>
          <a:off x="4960464" y="6034724"/>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145591">
                <a:tc>
                  <a:txBody>
                    <a:bodyPr/>
                    <a:lstStyle/>
                    <a:p>
                      <a:pPr algn="l">
                        <a:lnSpc>
                          <a:spcPts val="4199"/>
                        </a:lnSpc>
                        <a:defRPr/>
                      </a:pPr>
                      <a:r>
                        <a:rPr lang="en-US" sz="2999" dirty="0">
                          <a:solidFill>
                            <a:srgbClr val="365236"/>
                          </a:solidFill>
                          <a:latin typeface="Codec Pro Bold"/>
                        </a:rPr>
                        <a:t>Methods</a:t>
                      </a:r>
                      <a:endParaRPr lang="en-US" sz="1100" dirty="0"/>
                    </a:p>
                    <a:p>
                      <a:pPr marL="431802" lvl="1" indent="-215901" algn="l">
                        <a:lnSpc>
                          <a:spcPts val="2800"/>
                        </a:lnSpc>
                        <a:buFont typeface="Arial"/>
                        <a:buChar char="•"/>
                      </a:pPr>
                      <a:r>
                        <a:rPr lang="en-US" sz="2000" dirty="0">
                          <a:solidFill>
                            <a:srgbClr val="365236"/>
                          </a:solidFill>
                          <a:latin typeface="Codec Pro Bold"/>
                        </a:rPr>
                        <a:t>Data Pre-Processing</a:t>
                      </a:r>
                    </a:p>
                    <a:p>
                      <a:pPr marL="431802" lvl="1" indent="-215901" algn="l">
                        <a:lnSpc>
                          <a:spcPts val="2800"/>
                        </a:lnSpc>
                        <a:buFont typeface="Arial"/>
                        <a:buChar char="•"/>
                      </a:pPr>
                      <a:r>
                        <a:rPr lang="en-US" sz="2000" dirty="0">
                          <a:solidFill>
                            <a:srgbClr val="365236"/>
                          </a:solidFill>
                          <a:latin typeface="Codec Pro Bold"/>
                        </a:rPr>
                        <a:t>Performance Measures</a:t>
                      </a:r>
                    </a:p>
                    <a:p>
                      <a:pPr marL="431802" lvl="1" indent="-215901" algn="l">
                        <a:lnSpc>
                          <a:spcPts val="2800"/>
                        </a:lnSpc>
                        <a:buFont typeface="Arial"/>
                        <a:buChar char="•"/>
                      </a:pPr>
                      <a:r>
                        <a:rPr lang="en-US" sz="2000" dirty="0">
                          <a:solidFill>
                            <a:srgbClr val="365236"/>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1089010265"/>
              </p:ext>
            </p:extLst>
          </p:nvPr>
        </p:nvGraphicFramePr>
        <p:xfrm>
          <a:off x="9282072" y="6034724"/>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266579">
                <a:tc>
                  <a:txBody>
                    <a:bodyPr/>
                    <a:lstStyle/>
                    <a:p>
                      <a:pPr algn="just">
                        <a:lnSpc>
                          <a:spcPts val="4199"/>
                        </a:lnSpc>
                        <a:defRPr/>
                      </a:pPr>
                      <a:r>
                        <a:rPr lang="en-US" sz="2999" dirty="0">
                          <a:solidFill>
                            <a:srgbClr val="365236"/>
                          </a:solidFill>
                          <a:latin typeface="Codec Pro Bold"/>
                        </a:rPr>
                        <a:t>Results</a:t>
                      </a:r>
                      <a:endParaRPr lang="en-US" sz="1100" dirty="0"/>
                    </a:p>
                    <a:p>
                      <a:pPr marL="431802" lvl="1" indent="-215901" algn="l">
                        <a:lnSpc>
                          <a:spcPts val="2800"/>
                        </a:lnSpc>
                        <a:buFont typeface="Arial"/>
                        <a:buChar char="•"/>
                      </a:pPr>
                      <a:r>
                        <a:rPr lang="en-US" sz="2000" dirty="0">
                          <a:solidFill>
                            <a:srgbClr val="365236"/>
                          </a:solidFill>
                          <a:latin typeface="Codec Pro Bold"/>
                        </a:rPr>
                        <a:t>Model Comparison</a:t>
                      </a:r>
                    </a:p>
                    <a:p>
                      <a:pPr marL="431802" lvl="1" indent="-215901" algn="l">
                        <a:lnSpc>
                          <a:spcPts val="2800"/>
                        </a:lnSpc>
                        <a:buFont typeface="Arial"/>
                        <a:buChar char="•"/>
                      </a:pPr>
                      <a:r>
                        <a:rPr lang="en-US" sz="2000" dirty="0">
                          <a:solidFill>
                            <a:srgbClr val="ECE8BE"/>
                          </a:solidFill>
                          <a:latin typeface="Codec Pro Bold"/>
                        </a:rPr>
                        <a:t>Performance Measures</a:t>
                      </a:r>
                    </a:p>
                    <a:p>
                      <a:pPr marL="431802" lvl="1" indent="-215901" algn="l">
                        <a:lnSpc>
                          <a:spcPts val="2800"/>
                        </a:lnSpc>
                        <a:buFont typeface="Arial"/>
                        <a:buChar char="•"/>
                      </a:pPr>
                      <a:r>
                        <a:rPr lang="en-US" sz="2000" dirty="0">
                          <a:solidFill>
                            <a:srgbClr val="ECE8BE"/>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ECE8BE"/>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2053263689"/>
              </p:ext>
            </p:extLst>
          </p:nvPr>
        </p:nvGraphicFramePr>
        <p:xfrm>
          <a:off x="13676368" y="5992506"/>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1545365">
                <a:tc>
                  <a:txBody>
                    <a:bodyPr/>
                    <a:lstStyle/>
                    <a:p>
                      <a:pPr algn="l">
                        <a:lnSpc>
                          <a:spcPts val="4199"/>
                        </a:lnSpc>
                        <a:defRPr/>
                      </a:pPr>
                      <a:r>
                        <a:rPr lang="en-US" sz="2999" dirty="0">
                          <a:solidFill>
                            <a:srgbClr val="365236"/>
                          </a:solidFill>
                          <a:latin typeface="Codec Pro Bold"/>
                        </a:rPr>
                        <a:t>Discussion</a:t>
                      </a:r>
                      <a:endParaRPr lang="en-US" sz="1100" dirty="0"/>
                    </a:p>
                    <a:p>
                      <a:pPr marL="431802" lvl="1" indent="-215901" algn="l">
                        <a:lnSpc>
                          <a:spcPts val="2800"/>
                        </a:lnSpc>
                        <a:buFont typeface="Arial"/>
                        <a:buChar char="•"/>
                      </a:pPr>
                      <a:r>
                        <a:rPr lang="en-US" sz="2000" dirty="0">
                          <a:solidFill>
                            <a:srgbClr val="365236"/>
                          </a:solidFill>
                          <a:latin typeface="Codec Pro Bold"/>
                        </a:rPr>
                        <a:t>Knowledge Discovery</a:t>
                      </a:r>
                    </a:p>
                    <a:p>
                      <a:pPr marL="431802" lvl="1" indent="-215901" algn="l">
                        <a:lnSpc>
                          <a:spcPts val="2800"/>
                        </a:lnSpc>
                        <a:buFont typeface="Arial"/>
                        <a:buChar char="•"/>
                      </a:pPr>
                      <a:r>
                        <a:rPr lang="en-US" sz="2000" dirty="0">
                          <a:solidFill>
                            <a:srgbClr val="FFFFFF"/>
                          </a:solidFill>
                          <a:latin typeface="Codec Pro Bold"/>
                        </a:rPr>
                        <a:t>Objective</a:t>
                      </a:r>
                    </a:p>
                    <a:p>
                      <a:pPr marL="431802" lvl="1" indent="-215901" algn="l">
                        <a:lnSpc>
                          <a:spcPts val="2800"/>
                        </a:lnSpc>
                        <a:buFont typeface="Arial"/>
                        <a:buChar char="•"/>
                      </a:pPr>
                      <a:r>
                        <a:rPr lang="en-US" sz="2000" dirty="0">
                          <a:solidFill>
                            <a:srgbClr val="FFFFFF"/>
                          </a:solidFill>
                          <a:latin typeface="Codec Pro Bold"/>
                        </a:rPr>
                        <a:t>Challenge</a:t>
                      </a:r>
                    </a:p>
                    <a:p>
                      <a:pPr marL="431802" lvl="1" indent="-215901" algn="l">
                        <a:lnSpc>
                          <a:spcPts val="2800"/>
                        </a:lnSpc>
                        <a:buFont typeface="Arial"/>
                        <a:buChar char="•"/>
                      </a:pPr>
                      <a:r>
                        <a:rPr lang="en-US" sz="2000" dirty="0">
                          <a:solidFill>
                            <a:srgbClr val="FFFFFF"/>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38643" y="2570993"/>
          <a:ext cx="17610713" cy="6988652"/>
        </p:xfrm>
        <a:graphic>
          <a:graphicData uri="http://schemas.openxmlformats.org/drawingml/2006/table">
            <a:tbl>
              <a:tblPr/>
              <a:tblGrid>
                <a:gridCol w="3297959">
                  <a:extLst>
                    <a:ext uri="{9D8B030D-6E8A-4147-A177-3AD203B41FA5}">
                      <a16:colId xmlns:a16="http://schemas.microsoft.com/office/drawing/2014/main" val="20000"/>
                    </a:ext>
                  </a:extLst>
                </a:gridCol>
                <a:gridCol w="2751581">
                  <a:extLst>
                    <a:ext uri="{9D8B030D-6E8A-4147-A177-3AD203B41FA5}">
                      <a16:colId xmlns:a16="http://schemas.microsoft.com/office/drawing/2014/main" val="20001"/>
                    </a:ext>
                  </a:extLst>
                </a:gridCol>
                <a:gridCol w="2634167">
                  <a:extLst>
                    <a:ext uri="{9D8B030D-6E8A-4147-A177-3AD203B41FA5}">
                      <a16:colId xmlns:a16="http://schemas.microsoft.com/office/drawing/2014/main" val="20002"/>
                    </a:ext>
                  </a:extLst>
                </a:gridCol>
                <a:gridCol w="2981954">
                  <a:extLst>
                    <a:ext uri="{9D8B030D-6E8A-4147-A177-3AD203B41FA5}">
                      <a16:colId xmlns:a16="http://schemas.microsoft.com/office/drawing/2014/main" val="20003"/>
                    </a:ext>
                  </a:extLst>
                </a:gridCol>
                <a:gridCol w="2606134">
                  <a:extLst>
                    <a:ext uri="{9D8B030D-6E8A-4147-A177-3AD203B41FA5}">
                      <a16:colId xmlns:a16="http://schemas.microsoft.com/office/drawing/2014/main" val="20004"/>
                    </a:ext>
                  </a:extLst>
                </a:gridCol>
                <a:gridCol w="3338918">
                  <a:extLst>
                    <a:ext uri="{9D8B030D-6E8A-4147-A177-3AD203B41FA5}">
                      <a16:colId xmlns:a16="http://schemas.microsoft.com/office/drawing/2014/main" val="20005"/>
                    </a:ext>
                  </a:extLst>
                </a:gridCol>
              </a:tblGrid>
              <a:tr h="1784917">
                <a:tc>
                  <a:txBody>
                    <a:bodyPr/>
                    <a:lstStyle/>
                    <a:p>
                      <a:pPr algn="ctr">
                        <a:lnSpc>
                          <a:spcPts val="3499"/>
                        </a:lnSpc>
                        <a:defRPr/>
                      </a:pPr>
                      <a:r>
                        <a:rPr lang="en-US" sz="2499">
                          <a:solidFill>
                            <a:srgbClr val="FFFFFF"/>
                          </a:solidFill>
                          <a:latin typeface="Codec Pro Bold"/>
                        </a:rPr>
                        <a:t>Model</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Accuracy</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Sensitivity</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Specificity</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Balanced Accuracy</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3499"/>
                        </a:lnSpc>
                        <a:defRPr/>
                      </a:pPr>
                      <a:r>
                        <a:rPr lang="en-US" sz="2499">
                          <a:solidFill>
                            <a:srgbClr val="FFFFFF"/>
                          </a:solidFill>
                          <a:latin typeface="Codec Pro Bold"/>
                        </a:rPr>
                        <a:t>AUC</a:t>
                      </a:r>
                      <a:endParaRPr lang="en-US" sz="1100"/>
                    </a:p>
                    <a:p>
                      <a:pPr algn="ctr">
                        <a:lnSpc>
                          <a:spcPts val="3499"/>
                        </a:lnSpc>
                      </a:pPr>
                      <a:r>
                        <a:rPr lang="en-US" sz="2499">
                          <a:solidFill>
                            <a:srgbClr val="FFFFFF"/>
                          </a:solidFill>
                          <a:latin typeface="Codec Pro Bold"/>
                        </a:rPr>
                        <a:t>(train/test)</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1543809">
                <a:tc>
                  <a:txBody>
                    <a:bodyPr/>
                    <a:lstStyle/>
                    <a:p>
                      <a:pPr algn="ctr">
                        <a:lnSpc>
                          <a:spcPts val="3499"/>
                        </a:lnSpc>
                        <a:defRPr/>
                      </a:pPr>
                      <a:r>
                        <a:rPr lang="en-US" sz="2499">
                          <a:solidFill>
                            <a:srgbClr val="FFFFFF"/>
                          </a:solidFill>
                          <a:latin typeface="Codec Pro Bold"/>
                        </a:rPr>
                        <a:t>Logistic </a:t>
                      </a:r>
                      <a:endParaRPr lang="en-US" sz="1100"/>
                    </a:p>
                    <a:p>
                      <a:pPr algn="ctr">
                        <a:lnSpc>
                          <a:spcPts val="3499"/>
                        </a:lnSpc>
                      </a:pPr>
                      <a:r>
                        <a:rPr lang="en-US" sz="2499">
                          <a:solidFill>
                            <a:srgbClr val="FFFFFF"/>
                          </a:solidFill>
                          <a:latin typeface="Codec Pro"/>
                        </a:rPr>
                        <a:t>R</a:t>
                      </a:r>
                      <a:r>
                        <a:rPr lang="en-US" sz="2499">
                          <a:solidFill>
                            <a:srgbClr val="FFFFFF"/>
                          </a:solidFill>
                          <a:latin typeface="Codec Pro Bold"/>
                        </a:rPr>
                        <a:t>egression</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399"/>
                        </a:lnSpc>
                        <a:defRPr/>
                      </a:pPr>
                      <a:r>
                        <a:rPr lang="en-US" sz="1999">
                          <a:solidFill>
                            <a:srgbClr val="365236"/>
                          </a:solidFill>
                          <a:latin typeface="Codec Pro"/>
                        </a:rPr>
                        <a:t>0.7197</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0.7200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Bold"/>
                          <a:ea typeface="Codec Pro Bold"/>
                        </a:rPr>
                        <a:t>0.7171👍</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0.7186</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0.7847/0.7825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extLst>
                  <a:ext uri="{0D108BD9-81ED-4DB2-BD59-A6C34878D82A}">
                    <a16:rowId xmlns:a16="http://schemas.microsoft.com/office/drawing/2014/main" val="10001"/>
                  </a:ext>
                </a:extLst>
              </a:tr>
              <a:tr h="1096179">
                <a:tc>
                  <a:txBody>
                    <a:bodyPr/>
                    <a:lstStyle/>
                    <a:p>
                      <a:pPr algn="ctr">
                        <a:lnSpc>
                          <a:spcPts val="3499"/>
                        </a:lnSpc>
                        <a:defRPr/>
                      </a:pPr>
                      <a:r>
                        <a:rPr lang="en-US" sz="2499">
                          <a:solidFill>
                            <a:srgbClr val="FFFFFF"/>
                          </a:solidFill>
                          <a:latin typeface="Codec Pro Bold"/>
                        </a:rPr>
                        <a:t>SVM</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399"/>
                        </a:lnSpc>
                        <a:defRPr/>
                      </a:pPr>
                      <a:r>
                        <a:rPr lang="en-US" sz="1999">
                          <a:solidFill>
                            <a:srgbClr val="365236"/>
                          </a:solidFill>
                          <a:latin typeface="Codec Pro"/>
                        </a:rPr>
                        <a:t>0.7342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0.7385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0.6930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0.7158</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0.7615/0.7624</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extLst>
                  <a:ext uri="{0D108BD9-81ED-4DB2-BD59-A6C34878D82A}">
                    <a16:rowId xmlns:a16="http://schemas.microsoft.com/office/drawing/2014/main" val="10002"/>
                  </a:ext>
                </a:extLst>
              </a:tr>
              <a:tr h="1096179">
                <a:tc>
                  <a:txBody>
                    <a:bodyPr/>
                    <a:lstStyle/>
                    <a:p>
                      <a:pPr algn="ctr">
                        <a:lnSpc>
                          <a:spcPts val="3499"/>
                        </a:lnSpc>
                        <a:defRPr/>
                      </a:pPr>
                      <a:r>
                        <a:rPr lang="en-US" sz="2499">
                          <a:solidFill>
                            <a:srgbClr val="FFFFFF"/>
                          </a:solidFill>
                          <a:latin typeface="Codec Pro Bold"/>
                        </a:rPr>
                        <a:t>Naive Bayes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399"/>
                        </a:lnSpc>
                        <a:defRPr/>
                      </a:pPr>
                      <a:r>
                        <a:rPr lang="en-US" sz="1999">
                          <a:solidFill>
                            <a:srgbClr val="365236"/>
                          </a:solidFill>
                          <a:latin typeface="Codec Pro"/>
                        </a:rPr>
                        <a:t>0.8188</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Bold"/>
                          <a:ea typeface="Codec Pro Bold"/>
                        </a:rPr>
                        <a:t>0.8524 👍</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0.5577</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0.7051</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0.7704/0.7711</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extLst>
                  <a:ext uri="{0D108BD9-81ED-4DB2-BD59-A6C34878D82A}">
                    <a16:rowId xmlns:a16="http://schemas.microsoft.com/office/drawing/2014/main" val="10003"/>
                  </a:ext>
                </a:extLst>
              </a:tr>
              <a:tr h="1467568">
                <a:tc>
                  <a:txBody>
                    <a:bodyPr/>
                    <a:lstStyle/>
                    <a:p>
                      <a:pPr algn="ctr">
                        <a:lnSpc>
                          <a:spcPts val="3499"/>
                        </a:lnSpc>
                        <a:defRPr/>
                      </a:pPr>
                      <a:r>
                        <a:rPr lang="en-US" sz="2499">
                          <a:solidFill>
                            <a:srgbClr val="FFFFFF"/>
                          </a:solidFill>
                          <a:latin typeface="Codec Pro Bold"/>
                          <a:ea typeface="Codec Pro Bold"/>
                        </a:rPr>
                        <a:t>Random Forest🌟</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399"/>
                        </a:lnSpc>
                        <a:defRPr/>
                      </a:pPr>
                      <a:r>
                        <a:rPr lang="en-US" sz="1999">
                          <a:solidFill>
                            <a:srgbClr val="365236"/>
                          </a:solidFill>
                          <a:latin typeface="Codec Pro Bold"/>
                          <a:ea typeface="Codec Pro Bold"/>
                        </a:rPr>
                        <a:t>0.8297 👍</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0.8501</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a:rPr>
                        <a:t>0.6995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Bold"/>
                          <a:ea typeface="Codec Pro Bold"/>
                        </a:rPr>
                        <a:t>0.7598👍</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tc>
                  <a:txBody>
                    <a:bodyPr/>
                    <a:lstStyle/>
                    <a:p>
                      <a:pPr algn="ctr">
                        <a:lnSpc>
                          <a:spcPts val="2399"/>
                        </a:lnSpc>
                        <a:defRPr/>
                      </a:pPr>
                      <a:r>
                        <a:rPr lang="en-US" sz="1999">
                          <a:solidFill>
                            <a:srgbClr val="365236"/>
                          </a:solidFill>
                          <a:latin typeface="Codec Pro Bold"/>
                          <a:ea typeface="Codec Pro Bold"/>
                        </a:rPr>
                        <a:t>0.8539/0.8072👍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EAD6"/>
                    </a:solidFill>
                  </a:tcPr>
                </a:tc>
                <a:extLst>
                  <a:ext uri="{0D108BD9-81ED-4DB2-BD59-A6C34878D82A}">
                    <a16:rowId xmlns:a16="http://schemas.microsoft.com/office/drawing/2014/main" val="10004"/>
                  </a:ext>
                </a:extLst>
              </a:tr>
            </a:tbl>
          </a:graphicData>
        </a:graphic>
      </p:graphicFrame>
      <p:sp>
        <p:nvSpPr>
          <p:cNvPr id="3" name="TextBox 3"/>
          <p:cNvSpPr txBox="1"/>
          <p:nvPr/>
        </p:nvSpPr>
        <p:spPr>
          <a:xfrm>
            <a:off x="488274" y="381743"/>
            <a:ext cx="11226966" cy="1514475"/>
          </a:xfrm>
          <a:prstGeom prst="rect">
            <a:avLst/>
          </a:prstGeom>
        </p:spPr>
        <p:txBody>
          <a:bodyPr lIns="0" tIns="0" rIns="0" bIns="0" rtlCol="0" anchor="t">
            <a:spAutoFit/>
          </a:bodyPr>
          <a:lstStyle/>
          <a:p>
            <a:pPr algn="l">
              <a:lnSpc>
                <a:spcPts val="10800"/>
              </a:lnSpc>
            </a:pPr>
            <a:r>
              <a:rPr lang="en-US" sz="9000">
                <a:solidFill>
                  <a:srgbClr val="FFFFFF"/>
                </a:solidFill>
                <a:latin typeface="Codec Pro Bold"/>
              </a:rPr>
              <a:t>Model Comparison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375000362"/>
              </p:ext>
            </p:extLst>
          </p:nvPr>
        </p:nvGraphicFramePr>
        <p:xfrm>
          <a:off x="382677" y="2401051"/>
          <a:ext cx="17522647" cy="7169435"/>
        </p:xfrm>
        <a:graphic>
          <a:graphicData uri="http://schemas.openxmlformats.org/drawingml/2006/table">
            <a:tbl>
              <a:tblPr/>
              <a:tblGrid>
                <a:gridCol w="4458122">
                  <a:extLst>
                    <a:ext uri="{9D8B030D-6E8A-4147-A177-3AD203B41FA5}">
                      <a16:colId xmlns:a16="http://schemas.microsoft.com/office/drawing/2014/main" val="20000"/>
                    </a:ext>
                  </a:extLst>
                </a:gridCol>
                <a:gridCol w="4089476">
                  <a:extLst>
                    <a:ext uri="{9D8B030D-6E8A-4147-A177-3AD203B41FA5}">
                      <a16:colId xmlns:a16="http://schemas.microsoft.com/office/drawing/2014/main" val="20001"/>
                    </a:ext>
                  </a:extLst>
                </a:gridCol>
                <a:gridCol w="4982841">
                  <a:extLst>
                    <a:ext uri="{9D8B030D-6E8A-4147-A177-3AD203B41FA5}">
                      <a16:colId xmlns:a16="http://schemas.microsoft.com/office/drawing/2014/main" val="20002"/>
                    </a:ext>
                  </a:extLst>
                </a:gridCol>
                <a:gridCol w="3992208">
                  <a:extLst>
                    <a:ext uri="{9D8B030D-6E8A-4147-A177-3AD203B41FA5}">
                      <a16:colId xmlns:a16="http://schemas.microsoft.com/office/drawing/2014/main" val="20003"/>
                    </a:ext>
                  </a:extLst>
                </a:gridCol>
              </a:tblGrid>
              <a:tr h="1777225">
                <a:tc>
                  <a:txBody>
                    <a:bodyPr/>
                    <a:lstStyle/>
                    <a:p>
                      <a:pPr algn="ctr">
                        <a:lnSpc>
                          <a:spcPts val="4479"/>
                        </a:lnSpc>
                        <a:defRPr/>
                      </a:pPr>
                      <a:r>
                        <a:rPr lang="en-US" sz="3199">
                          <a:solidFill>
                            <a:srgbClr val="FFFFFF"/>
                          </a:solidFill>
                          <a:latin typeface="Arimo Bold"/>
                        </a:rPr>
                        <a:t>Logistic </a:t>
                      </a:r>
                      <a:endParaRPr lang="en-US" sz="1100"/>
                    </a:p>
                    <a:p>
                      <a:pPr algn="ctr">
                        <a:lnSpc>
                          <a:spcPts val="4479"/>
                        </a:lnSpc>
                      </a:pPr>
                      <a:r>
                        <a:rPr lang="en-US" sz="3199">
                          <a:solidFill>
                            <a:srgbClr val="FFFFFF"/>
                          </a:solidFill>
                          <a:latin typeface="Arimo Bold"/>
                        </a:rPr>
                        <a:t>Regression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480"/>
                        </a:lnSpc>
                        <a:defRPr/>
                      </a:pPr>
                      <a:r>
                        <a:rPr lang="en-US" sz="3200">
                          <a:solidFill>
                            <a:srgbClr val="FFFFFF"/>
                          </a:solidFill>
                          <a:latin typeface="Arimo Bold"/>
                        </a:rPr>
                        <a:t>SVM</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480"/>
                        </a:lnSpc>
                        <a:defRPr/>
                      </a:pPr>
                      <a:r>
                        <a:rPr lang="en-US" sz="3200">
                          <a:solidFill>
                            <a:srgbClr val="FFFFFF"/>
                          </a:solidFill>
                          <a:latin typeface="Arimo Bold"/>
                        </a:rPr>
                        <a:t>Naïve Bayes</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tc>
                  <a:txBody>
                    <a:bodyPr/>
                    <a:lstStyle/>
                    <a:p>
                      <a:pPr algn="ctr">
                        <a:lnSpc>
                          <a:spcPts val="4480"/>
                        </a:lnSpc>
                        <a:defRPr/>
                      </a:pPr>
                      <a:r>
                        <a:rPr lang="en-US" sz="3200">
                          <a:solidFill>
                            <a:srgbClr val="FFFFFF"/>
                          </a:solidFill>
                          <a:latin typeface="Arimo Bold"/>
                        </a:rPr>
                        <a:t>Random Forest</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5392210">
                <a:tc>
                  <a:txBody>
                    <a:bodyPr/>
                    <a:lstStyle/>
                    <a:p>
                      <a:pPr algn="l">
                        <a:lnSpc>
                          <a:spcPts val="3639"/>
                        </a:lnSpc>
                        <a:defRPr/>
                      </a:pPr>
                      <a:r>
                        <a:rPr lang="en-US" sz="2599" dirty="0">
                          <a:solidFill>
                            <a:srgbClr val="365236"/>
                          </a:solidFill>
                          <a:latin typeface="Codec Pro Bold"/>
                        </a:rPr>
                        <a:t>+</a:t>
                      </a:r>
                      <a:endParaRPr lang="en-US" sz="1100" dirty="0"/>
                    </a:p>
                    <a:p>
                      <a:pPr marL="431802" lvl="1" indent="-215901" algn="l">
                        <a:lnSpc>
                          <a:spcPts val="2800"/>
                        </a:lnSpc>
                        <a:buFont typeface="Arial"/>
                        <a:buChar char="•"/>
                      </a:pPr>
                      <a:r>
                        <a:rPr lang="en-US" sz="2000" dirty="0">
                          <a:solidFill>
                            <a:srgbClr val="365236"/>
                          </a:solidFill>
                          <a:latin typeface="Codec Pro"/>
                        </a:rPr>
                        <a:t>Easily readable insights</a:t>
                      </a:r>
                    </a:p>
                    <a:p>
                      <a:pPr marL="431802" lvl="1" indent="-215901" algn="l">
                        <a:lnSpc>
                          <a:spcPts val="2800"/>
                        </a:lnSpc>
                        <a:buFont typeface="Arial"/>
                        <a:buChar char="•"/>
                      </a:pPr>
                      <a:r>
                        <a:rPr lang="en-US" sz="2000" dirty="0">
                          <a:solidFill>
                            <a:srgbClr val="365236"/>
                          </a:solidFill>
                          <a:latin typeface="Codec Pro"/>
                        </a:rPr>
                        <a:t>Computationally efficient</a:t>
                      </a:r>
                    </a:p>
                    <a:p>
                      <a:pPr marL="431802" lvl="1" indent="-215901" algn="l">
                        <a:lnSpc>
                          <a:spcPts val="2800"/>
                        </a:lnSpc>
                        <a:buFont typeface="Arial"/>
                        <a:buChar char="•"/>
                      </a:pPr>
                      <a:r>
                        <a:rPr lang="en-US" sz="2000" dirty="0">
                          <a:solidFill>
                            <a:srgbClr val="365236"/>
                          </a:solidFill>
                          <a:latin typeface="Codec Pro"/>
                        </a:rPr>
                        <a:t>Probabilistic framework</a:t>
                      </a:r>
                    </a:p>
                    <a:p>
                      <a:pPr marL="431802" lvl="1" indent="-215901" algn="l">
                        <a:lnSpc>
                          <a:spcPts val="2800"/>
                        </a:lnSpc>
                        <a:buFont typeface="Arial"/>
                        <a:buChar char="•"/>
                      </a:pPr>
                      <a:r>
                        <a:rPr lang="en-US" sz="2000" dirty="0">
                          <a:solidFill>
                            <a:srgbClr val="365236"/>
                          </a:solidFill>
                          <a:latin typeface="Codec Pro"/>
                        </a:rPr>
                        <a:t>Less likely to overfit</a:t>
                      </a:r>
                    </a:p>
                    <a:p>
                      <a:pPr algn="l">
                        <a:lnSpc>
                          <a:spcPts val="3639"/>
                        </a:lnSpc>
                      </a:pPr>
                      <a:r>
                        <a:rPr lang="en-US" sz="2599" dirty="0">
                          <a:solidFill>
                            <a:srgbClr val="365236"/>
                          </a:solidFill>
                          <a:latin typeface="Codec Pro Bold"/>
                        </a:rPr>
                        <a:t>-</a:t>
                      </a:r>
                    </a:p>
                    <a:p>
                      <a:pPr marL="431802" lvl="1" indent="-215901" algn="l">
                        <a:lnSpc>
                          <a:spcPts val="2800"/>
                        </a:lnSpc>
                        <a:buFont typeface="Arial"/>
                        <a:buChar char="•"/>
                      </a:pPr>
                      <a:r>
                        <a:rPr lang="en-US" sz="2000" dirty="0">
                          <a:solidFill>
                            <a:srgbClr val="365236"/>
                          </a:solidFill>
                          <a:latin typeface="Codec Pro"/>
                        </a:rPr>
                        <a:t>Difficult to obtain complex relationships</a:t>
                      </a:r>
                    </a:p>
                    <a:p>
                      <a:pPr marL="431802" lvl="1" indent="-215901" algn="l">
                        <a:lnSpc>
                          <a:spcPts val="2800"/>
                        </a:lnSpc>
                        <a:buFont typeface="Arial"/>
                        <a:buChar char="•"/>
                      </a:pPr>
                      <a:r>
                        <a:rPr lang="en-US" sz="2000" dirty="0">
                          <a:solidFill>
                            <a:srgbClr val="365236"/>
                          </a:solidFill>
                          <a:latin typeface="Codec Pro"/>
                        </a:rPr>
                        <a:t>Highly sensitive to outliers </a:t>
                      </a:r>
                    </a:p>
                    <a:p>
                      <a:pPr algn="l">
                        <a:lnSpc>
                          <a:spcPts val="2800"/>
                        </a:lnSpc>
                      </a:pPr>
                      <a:endParaRPr lang="en-US" sz="20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algn="l">
                        <a:lnSpc>
                          <a:spcPts val="3639"/>
                        </a:lnSpc>
                        <a:defRPr/>
                      </a:pPr>
                      <a:r>
                        <a:rPr lang="en-US" sz="2599" dirty="0">
                          <a:solidFill>
                            <a:srgbClr val="365236"/>
                          </a:solidFill>
                          <a:latin typeface="Codec Pro"/>
                        </a:rPr>
                        <a:t>+</a:t>
                      </a:r>
                      <a:endParaRPr lang="en-US" sz="1100" dirty="0"/>
                    </a:p>
                    <a:p>
                      <a:pPr marL="431801" lvl="1" indent="-215900" algn="l">
                        <a:lnSpc>
                          <a:spcPts val="2800"/>
                        </a:lnSpc>
                        <a:buFont typeface="Arial"/>
                        <a:buChar char="•"/>
                      </a:pPr>
                      <a:r>
                        <a:rPr lang="en-US" sz="2000" dirty="0">
                          <a:solidFill>
                            <a:srgbClr val="365236"/>
                          </a:solidFill>
                          <a:latin typeface="Codec Pro"/>
                        </a:rPr>
                        <a:t>Works well with high-dimensional data</a:t>
                      </a:r>
                    </a:p>
                    <a:p>
                      <a:pPr marL="431801" lvl="1" indent="-215900" algn="l">
                        <a:lnSpc>
                          <a:spcPts val="2800"/>
                        </a:lnSpc>
                        <a:buFont typeface="Arial"/>
                        <a:buChar char="•"/>
                      </a:pPr>
                      <a:r>
                        <a:rPr lang="en-US" sz="2000" dirty="0">
                          <a:solidFill>
                            <a:srgbClr val="365236"/>
                          </a:solidFill>
                          <a:latin typeface="Codec Pro"/>
                        </a:rPr>
                        <a:t> Robust against overfitting</a:t>
                      </a:r>
                    </a:p>
                    <a:p>
                      <a:pPr algn="l">
                        <a:lnSpc>
                          <a:spcPts val="3639"/>
                        </a:lnSpc>
                      </a:pPr>
                      <a:r>
                        <a:rPr lang="en-US" sz="2599" dirty="0">
                          <a:solidFill>
                            <a:srgbClr val="365236"/>
                          </a:solidFill>
                          <a:latin typeface="Codec Pro"/>
                        </a:rPr>
                        <a:t>_</a:t>
                      </a:r>
                    </a:p>
                    <a:p>
                      <a:pPr marL="431802" lvl="1" indent="-215901" algn="l">
                        <a:lnSpc>
                          <a:spcPts val="2800"/>
                        </a:lnSpc>
                        <a:buFont typeface="Arial"/>
                        <a:buChar char="•"/>
                      </a:pPr>
                      <a:r>
                        <a:rPr lang="en-US" sz="2000" dirty="0">
                          <a:solidFill>
                            <a:srgbClr val="365236"/>
                          </a:solidFill>
                          <a:latin typeface="Codec Pro"/>
                        </a:rPr>
                        <a:t>High computational and memory requirements </a:t>
                      </a:r>
                    </a:p>
                    <a:p>
                      <a:pPr marL="431802" lvl="1" indent="-215901" algn="l">
                        <a:lnSpc>
                          <a:spcPts val="2800"/>
                        </a:lnSpc>
                        <a:buFont typeface="Arial"/>
                        <a:buChar char="•"/>
                      </a:pPr>
                      <a:r>
                        <a:rPr lang="en-US" sz="2000" dirty="0">
                          <a:solidFill>
                            <a:srgbClr val="365236"/>
                          </a:solidFill>
                          <a:latin typeface="Codec Pro"/>
                        </a:rPr>
                        <a:t>Difficulty in probability estimation</a:t>
                      </a:r>
                    </a:p>
                    <a:p>
                      <a:pPr algn="l">
                        <a:lnSpc>
                          <a:spcPts val="2800"/>
                        </a:lnSpc>
                      </a:pPr>
                      <a:endParaRPr lang="en-US" sz="20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algn="l">
                        <a:lnSpc>
                          <a:spcPts val="3640"/>
                        </a:lnSpc>
                        <a:defRPr/>
                      </a:pPr>
                      <a:r>
                        <a:rPr lang="en-US" sz="2600" dirty="0">
                          <a:solidFill>
                            <a:srgbClr val="365236"/>
                          </a:solidFill>
                          <a:latin typeface="Codec Pro"/>
                        </a:rPr>
                        <a:t>+</a:t>
                      </a:r>
                      <a:endParaRPr lang="en-US" sz="1100" dirty="0"/>
                    </a:p>
                    <a:p>
                      <a:pPr marL="431802" lvl="1" indent="-215901" algn="l">
                        <a:lnSpc>
                          <a:spcPts val="2800"/>
                        </a:lnSpc>
                        <a:buFont typeface="Arial"/>
                        <a:buChar char="•"/>
                      </a:pPr>
                      <a:r>
                        <a:rPr lang="en-US" sz="2000" dirty="0">
                          <a:solidFill>
                            <a:srgbClr val="365236"/>
                          </a:solidFill>
                          <a:latin typeface="Codec Pro"/>
                        </a:rPr>
                        <a:t>Simple and easy to implement</a:t>
                      </a:r>
                    </a:p>
                    <a:p>
                      <a:pPr marL="431802" lvl="1" indent="-215901" algn="l">
                        <a:lnSpc>
                          <a:spcPts val="2800"/>
                        </a:lnSpc>
                        <a:buFont typeface="Arial"/>
                        <a:buChar char="•"/>
                      </a:pPr>
                      <a:r>
                        <a:rPr lang="en-US" sz="2000" dirty="0">
                          <a:solidFill>
                            <a:srgbClr val="365236"/>
                          </a:solidFill>
                          <a:latin typeface="Codec Pro"/>
                        </a:rPr>
                        <a:t>Offers fast training and prediction speeds</a:t>
                      </a:r>
                    </a:p>
                    <a:p>
                      <a:pPr algn="l">
                        <a:lnSpc>
                          <a:spcPts val="3640"/>
                        </a:lnSpc>
                      </a:pPr>
                      <a:r>
                        <a:rPr lang="en-US" sz="2600" dirty="0">
                          <a:solidFill>
                            <a:srgbClr val="365236"/>
                          </a:solidFill>
                          <a:latin typeface="Codec Pro"/>
                        </a:rPr>
                        <a:t>-</a:t>
                      </a:r>
                    </a:p>
                    <a:p>
                      <a:pPr marL="431802" lvl="1" indent="-215901" algn="l">
                        <a:lnSpc>
                          <a:spcPts val="2800"/>
                        </a:lnSpc>
                        <a:buFont typeface="Arial"/>
                        <a:buChar char="•"/>
                      </a:pPr>
                      <a:r>
                        <a:rPr lang="en-US" sz="2000" dirty="0">
                          <a:solidFill>
                            <a:srgbClr val="365236"/>
                          </a:solidFill>
                          <a:latin typeface="Codec Pro"/>
                        </a:rPr>
                        <a:t>Feature independence assumption is often unrealistic</a:t>
                      </a:r>
                    </a:p>
                    <a:p>
                      <a:pPr marL="431802" lvl="1" indent="-215901" algn="l">
                        <a:lnSpc>
                          <a:spcPts val="2800"/>
                        </a:lnSpc>
                        <a:buFont typeface="Arial"/>
                        <a:buChar char="•"/>
                      </a:pPr>
                      <a:r>
                        <a:rPr lang="en-US" sz="2000" dirty="0">
                          <a:solidFill>
                            <a:srgbClr val="365236"/>
                          </a:solidFill>
                          <a:latin typeface="Codec Pro"/>
                        </a:rPr>
                        <a:t>Poor performance when feature correlation is high</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tc>
                  <a:txBody>
                    <a:bodyPr/>
                    <a:lstStyle/>
                    <a:p>
                      <a:pPr algn="l">
                        <a:lnSpc>
                          <a:spcPts val="3640"/>
                        </a:lnSpc>
                        <a:defRPr/>
                      </a:pPr>
                      <a:r>
                        <a:rPr lang="en-US" sz="2600" dirty="0">
                          <a:solidFill>
                            <a:srgbClr val="365236"/>
                          </a:solidFill>
                          <a:latin typeface="Codec Pro"/>
                        </a:rPr>
                        <a:t>+</a:t>
                      </a:r>
                      <a:endParaRPr lang="en-US" sz="1100" dirty="0"/>
                    </a:p>
                    <a:p>
                      <a:pPr marL="431802" lvl="1" indent="-215901" algn="l">
                        <a:lnSpc>
                          <a:spcPts val="2800"/>
                        </a:lnSpc>
                        <a:buFont typeface="Arial"/>
                        <a:buChar char="•"/>
                      </a:pPr>
                      <a:r>
                        <a:rPr lang="en-US" sz="2000" dirty="0">
                          <a:solidFill>
                            <a:srgbClr val="365236"/>
                          </a:solidFill>
                          <a:latin typeface="Codec Pro"/>
                        </a:rPr>
                        <a:t>Diverse feature types</a:t>
                      </a:r>
                    </a:p>
                    <a:p>
                      <a:pPr marL="431802" lvl="1" indent="-215901" algn="l">
                        <a:lnSpc>
                          <a:spcPts val="2800"/>
                        </a:lnSpc>
                        <a:buFont typeface="Arial"/>
                        <a:buChar char="•"/>
                      </a:pPr>
                      <a:r>
                        <a:rPr lang="en-US" sz="2000" dirty="0">
                          <a:solidFill>
                            <a:srgbClr val="365236"/>
                          </a:solidFill>
                          <a:latin typeface="Codec Pro"/>
                        </a:rPr>
                        <a:t>High precision</a:t>
                      </a:r>
                    </a:p>
                    <a:p>
                      <a:pPr marL="431802" lvl="1" indent="-215901" algn="l">
                        <a:lnSpc>
                          <a:spcPts val="2800"/>
                        </a:lnSpc>
                        <a:buFont typeface="Arial"/>
                        <a:buChar char="•"/>
                      </a:pPr>
                      <a:r>
                        <a:rPr lang="en-US" sz="2000" dirty="0">
                          <a:solidFill>
                            <a:srgbClr val="365236"/>
                          </a:solidFill>
                          <a:latin typeface="Codec Pro"/>
                        </a:rPr>
                        <a:t>Automatic feature selection</a:t>
                      </a:r>
                    </a:p>
                    <a:p>
                      <a:pPr algn="l">
                        <a:lnSpc>
                          <a:spcPts val="3640"/>
                        </a:lnSpc>
                      </a:pPr>
                      <a:r>
                        <a:rPr lang="en-US" sz="2600" dirty="0">
                          <a:solidFill>
                            <a:srgbClr val="365236"/>
                          </a:solidFill>
                          <a:latin typeface="Codec Pro"/>
                        </a:rPr>
                        <a:t>-</a:t>
                      </a:r>
                    </a:p>
                    <a:p>
                      <a:pPr marL="431802" lvl="1" indent="-215901" algn="l">
                        <a:lnSpc>
                          <a:spcPts val="2800"/>
                        </a:lnSpc>
                        <a:buFont typeface="Arial"/>
                        <a:buChar char="•"/>
                      </a:pPr>
                      <a:r>
                        <a:rPr lang="en-US" sz="2000" dirty="0">
                          <a:solidFill>
                            <a:srgbClr val="365236"/>
                          </a:solidFill>
                          <a:latin typeface="Codec Pro"/>
                        </a:rPr>
                        <a:t>High model complexity</a:t>
                      </a:r>
                    </a:p>
                    <a:p>
                      <a:pPr marL="431802" lvl="1" indent="-215901" algn="l">
                        <a:lnSpc>
                          <a:spcPts val="2800"/>
                        </a:lnSpc>
                        <a:buFont typeface="Arial"/>
                        <a:buChar char="•"/>
                      </a:pPr>
                      <a:r>
                        <a:rPr lang="en-US" sz="2000" dirty="0">
                          <a:solidFill>
                            <a:srgbClr val="365236"/>
                          </a:solidFill>
                          <a:latin typeface="Codec Pro"/>
                        </a:rPr>
                        <a:t>High memory usage</a:t>
                      </a:r>
                    </a:p>
                    <a:p>
                      <a:pPr algn="l">
                        <a:lnSpc>
                          <a:spcPts val="2800"/>
                        </a:lnSpc>
                      </a:pPr>
                      <a:endParaRPr lang="en-US" sz="2000" dirty="0">
                        <a:solidFill>
                          <a:srgbClr val="365236"/>
                        </a:solidFill>
                        <a:latin typeface="Codec Pro"/>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4" name="TextBox 4"/>
          <p:cNvSpPr txBox="1"/>
          <p:nvPr/>
        </p:nvSpPr>
        <p:spPr>
          <a:xfrm>
            <a:off x="-763231" y="375025"/>
            <a:ext cx="12369102" cy="1514475"/>
          </a:xfrm>
          <a:prstGeom prst="rect">
            <a:avLst/>
          </a:prstGeom>
        </p:spPr>
        <p:txBody>
          <a:bodyPr lIns="0" tIns="0" rIns="0" bIns="0" rtlCol="0" anchor="t">
            <a:spAutoFit/>
          </a:bodyPr>
          <a:lstStyle/>
          <a:p>
            <a:pPr algn="ctr">
              <a:lnSpc>
                <a:spcPts val="10800"/>
              </a:lnSpc>
            </a:pPr>
            <a:r>
              <a:rPr lang="en-US" sz="9000">
                <a:solidFill>
                  <a:srgbClr val="FFFFFF"/>
                </a:solidFill>
                <a:latin typeface="Codec Pro Bold"/>
              </a:rPr>
              <a:t>Model Comparison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3092"/>
            <a:ext cx="18288000" cy="5177378"/>
          </a:xfrm>
          <a:prstGeom prst="rect">
            <a:avLst/>
          </a:prstGeom>
          <a:solidFill>
            <a:srgbClr val="7C987C"/>
          </a:solidFill>
        </p:spPr>
        <p:txBody>
          <a:bodyPr/>
          <a:lstStyle/>
          <a:p>
            <a:endParaRPr lang="en-US"/>
          </a:p>
        </p:txBody>
      </p:sp>
      <p:sp>
        <p:nvSpPr>
          <p:cNvPr id="3" name="TextBox 3"/>
          <p:cNvSpPr txBox="1"/>
          <p:nvPr/>
        </p:nvSpPr>
        <p:spPr>
          <a:xfrm>
            <a:off x="712159" y="3278681"/>
            <a:ext cx="8115300" cy="15144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Codec Pro Bold"/>
              </a:rPr>
              <a:t>Content</a:t>
            </a:r>
          </a:p>
        </p:txBody>
      </p:sp>
      <p:grpSp>
        <p:nvGrpSpPr>
          <p:cNvPr id="4" name="Group 4"/>
          <p:cNvGrpSpPr/>
          <p:nvPr/>
        </p:nvGrpSpPr>
        <p:grpSpPr>
          <a:xfrm>
            <a:off x="819082" y="783985"/>
            <a:ext cx="3394471" cy="489429"/>
            <a:chOff x="0" y="0"/>
            <a:chExt cx="4525962" cy="652573"/>
          </a:xfrm>
        </p:grpSpPr>
        <p:sp>
          <p:nvSpPr>
            <p:cNvPr id="5" name="Freeform 5"/>
            <p:cNvSpPr/>
            <p:nvPr/>
          </p:nvSpPr>
          <p:spPr>
            <a:xfrm>
              <a:off x="0" y="0"/>
              <a:ext cx="790562" cy="652573"/>
            </a:xfrm>
            <a:custGeom>
              <a:avLst/>
              <a:gdLst/>
              <a:ahLst/>
              <a:cxnLst/>
              <a:rect l="l" t="t" r="r" b="b"/>
              <a:pathLst>
                <a:path w="790562" h="652573">
                  <a:moveTo>
                    <a:pt x="0" y="0"/>
                  </a:moveTo>
                  <a:lnTo>
                    <a:pt x="790562" y="0"/>
                  </a:lnTo>
                  <a:lnTo>
                    <a:pt x="790562" y="652573"/>
                  </a:lnTo>
                  <a:lnTo>
                    <a:pt x="0" y="65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127967" y="1821"/>
              <a:ext cx="3397994" cy="563205"/>
            </a:xfrm>
            <a:prstGeom prst="rect">
              <a:avLst/>
            </a:prstGeom>
          </p:spPr>
          <p:txBody>
            <a:bodyPr lIns="0" tIns="0" rIns="0" bIns="0" rtlCol="0" anchor="t">
              <a:spAutoFit/>
            </a:bodyPr>
            <a:lstStyle/>
            <a:p>
              <a:pPr algn="l">
                <a:lnSpc>
                  <a:spcPts val="3361"/>
                </a:lnSpc>
                <a:spcBef>
                  <a:spcPct val="0"/>
                </a:spcBef>
              </a:pPr>
              <a:r>
                <a:rPr lang="en-US" sz="2401">
                  <a:solidFill>
                    <a:srgbClr val="FFFFFF"/>
                  </a:solidFill>
                  <a:latin typeface="Codec Pro Bold"/>
                </a:rPr>
                <a:t>Group 20</a:t>
              </a:r>
            </a:p>
          </p:txBody>
        </p:sp>
      </p:grpSp>
      <p:graphicFrame>
        <p:nvGraphicFramePr>
          <p:cNvPr id="7" name="Table 7"/>
          <p:cNvGraphicFramePr>
            <a:graphicFrameLocks noGrp="1"/>
          </p:cNvGraphicFramePr>
          <p:nvPr>
            <p:extLst>
              <p:ext uri="{D42A27DB-BD31-4B8C-83A1-F6EECF244321}">
                <p14:modId xmlns:p14="http://schemas.microsoft.com/office/powerpoint/2010/main" val="3564609190"/>
              </p:ext>
            </p:extLst>
          </p:nvPr>
        </p:nvGraphicFramePr>
        <p:xfrm>
          <a:off x="685926" y="5836132"/>
          <a:ext cx="3712569" cy="2308797"/>
        </p:xfrm>
        <a:graphic>
          <a:graphicData uri="http://schemas.openxmlformats.org/drawingml/2006/table">
            <a:tbl>
              <a:tblPr/>
              <a:tblGrid>
                <a:gridCol w="3712569">
                  <a:extLst>
                    <a:ext uri="{9D8B030D-6E8A-4147-A177-3AD203B41FA5}">
                      <a16:colId xmlns:a16="http://schemas.microsoft.com/office/drawing/2014/main" val="20000"/>
                    </a:ext>
                  </a:extLst>
                </a:gridCol>
              </a:tblGrid>
              <a:tr h="2133600">
                <a:tc>
                  <a:txBody>
                    <a:bodyPr/>
                    <a:lstStyle/>
                    <a:p>
                      <a:pPr algn="l">
                        <a:lnSpc>
                          <a:spcPts val="4199"/>
                        </a:lnSpc>
                        <a:defRPr/>
                      </a:pPr>
                      <a:r>
                        <a:rPr lang="en-US" sz="2999" dirty="0">
                          <a:solidFill>
                            <a:srgbClr val="365236"/>
                          </a:solidFill>
                          <a:latin typeface="Codec Pro Bold"/>
                        </a:rPr>
                        <a:t>Introduction</a:t>
                      </a:r>
                      <a:endParaRPr lang="en-US" sz="1100" dirty="0"/>
                    </a:p>
                    <a:p>
                      <a:pPr marL="431802" lvl="1" indent="-215901" algn="l">
                        <a:lnSpc>
                          <a:spcPts val="2800"/>
                        </a:lnSpc>
                        <a:buFont typeface="Arial"/>
                        <a:buChar char="•"/>
                      </a:pPr>
                      <a:r>
                        <a:rPr lang="en-US" sz="2000" dirty="0">
                          <a:solidFill>
                            <a:srgbClr val="365236"/>
                          </a:solidFill>
                          <a:latin typeface="Codec Pro Bold"/>
                        </a:rPr>
                        <a:t>Problem Definition</a:t>
                      </a:r>
                    </a:p>
                    <a:p>
                      <a:pPr marL="431802" lvl="1" indent="-215901" algn="l">
                        <a:lnSpc>
                          <a:spcPts val="2800"/>
                        </a:lnSpc>
                        <a:buFont typeface="Arial"/>
                        <a:buChar char="•"/>
                      </a:pPr>
                      <a:r>
                        <a:rPr lang="en-US" sz="2000" dirty="0">
                          <a:solidFill>
                            <a:srgbClr val="365236"/>
                          </a:solidFill>
                          <a:latin typeface="Codec Pro Bold"/>
                        </a:rPr>
                        <a:t>Objective</a:t>
                      </a:r>
                    </a:p>
                    <a:p>
                      <a:pPr marL="431802" lvl="1" indent="-215901" algn="l">
                        <a:lnSpc>
                          <a:spcPts val="2800"/>
                        </a:lnSpc>
                        <a:buFont typeface="Arial"/>
                        <a:buChar char="•"/>
                      </a:pPr>
                      <a:r>
                        <a:rPr lang="en-US" sz="2000" dirty="0">
                          <a:solidFill>
                            <a:srgbClr val="365236"/>
                          </a:solidFill>
                          <a:latin typeface="Codec Pro Bold"/>
                        </a:rPr>
                        <a:t>Challenge</a:t>
                      </a:r>
                    </a:p>
                    <a:p>
                      <a:pPr marL="431802" lvl="1" indent="-215901" algn="l">
                        <a:lnSpc>
                          <a:spcPts val="2800"/>
                        </a:lnSpc>
                        <a:buFont typeface="Arial"/>
                        <a:buChar char="•"/>
                      </a:pPr>
                      <a:r>
                        <a:rPr lang="en-US" sz="2000" dirty="0">
                          <a:solidFill>
                            <a:srgbClr val="365236"/>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1634577140"/>
              </p:ext>
            </p:extLst>
          </p:nvPr>
        </p:nvGraphicFramePr>
        <p:xfrm>
          <a:off x="4929235" y="5836132"/>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1545365">
                <a:tc>
                  <a:txBody>
                    <a:bodyPr/>
                    <a:lstStyle/>
                    <a:p>
                      <a:pPr algn="l">
                        <a:lnSpc>
                          <a:spcPts val="4199"/>
                        </a:lnSpc>
                        <a:defRPr/>
                      </a:pPr>
                      <a:r>
                        <a:rPr lang="en-US" sz="2999" dirty="0">
                          <a:solidFill>
                            <a:srgbClr val="365236"/>
                          </a:solidFill>
                          <a:latin typeface="Codec Pro Bold"/>
                        </a:rPr>
                        <a:t>Methods</a:t>
                      </a:r>
                      <a:endParaRPr lang="en-US" sz="1100" dirty="0"/>
                    </a:p>
                    <a:p>
                      <a:pPr marL="431802" lvl="1" indent="-215901" algn="l">
                        <a:lnSpc>
                          <a:spcPts val="2800"/>
                        </a:lnSpc>
                        <a:buFont typeface="Arial"/>
                        <a:buChar char="•"/>
                      </a:pPr>
                      <a:r>
                        <a:rPr lang="en-US" sz="2000" dirty="0">
                          <a:solidFill>
                            <a:srgbClr val="365236"/>
                          </a:solidFill>
                          <a:latin typeface="Codec Pro Bold"/>
                        </a:rPr>
                        <a:t>Data Pre-Processing</a:t>
                      </a:r>
                    </a:p>
                    <a:p>
                      <a:pPr marL="431802" lvl="1" indent="-215901" algn="l">
                        <a:lnSpc>
                          <a:spcPts val="2800"/>
                        </a:lnSpc>
                        <a:buFont typeface="Arial"/>
                        <a:buChar char="•"/>
                      </a:pPr>
                      <a:r>
                        <a:rPr lang="en-US" sz="2000" dirty="0">
                          <a:solidFill>
                            <a:srgbClr val="365236"/>
                          </a:solidFill>
                          <a:latin typeface="Codec Pro Bold"/>
                        </a:rPr>
                        <a:t>Performance Measures</a:t>
                      </a:r>
                    </a:p>
                    <a:p>
                      <a:pPr marL="431802" lvl="1" indent="-215901" algn="l">
                        <a:lnSpc>
                          <a:spcPts val="2800"/>
                        </a:lnSpc>
                        <a:buFont typeface="Arial"/>
                        <a:buChar char="•"/>
                      </a:pPr>
                      <a:r>
                        <a:rPr lang="en-US" sz="2000" dirty="0">
                          <a:solidFill>
                            <a:srgbClr val="365236"/>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2394078271"/>
              </p:ext>
            </p:extLst>
          </p:nvPr>
        </p:nvGraphicFramePr>
        <p:xfrm>
          <a:off x="9293281" y="5836132"/>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1697765">
                <a:tc>
                  <a:txBody>
                    <a:bodyPr/>
                    <a:lstStyle/>
                    <a:p>
                      <a:pPr algn="just">
                        <a:lnSpc>
                          <a:spcPts val="4199"/>
                        </a:lnSpc>
                        <a:defRPr/>
                      </a:pPr>
                      <a:r>
                        <a:rPr lang="en-US" sz="2999" dirty="0">
                          <a:solidFill>
                            <a:srgbClr val="365236"/>
                          </a:solidFill>
                          <a:latin typeface="Codec Pro Bold"/>
                        </a:rPr>
                        <a:t>Results</a:t>
                      </a:r>
                      <a:endParaRPr lang="en-US" sz="1100" dirty="0"/>
                    </a:p>
                    <a:p>
                      <a:pPr marL="431802" lvl="1" indent="-215901" algn="l">
                        <a:lnSpc>
                          <a:spcPts val="2800"/>
                        </a:lnSpc>
                        <a:buFont typeface="Arial"/>
                        <a:buChar char="•"/>
                      </a:pPr>
                      <a:r>
                        <a:rPr lang="en-US" sz="2000" dirty="0">
                          <a:solidFill>
                            <a:srgbClr val="365236"/>
                          </a:solidFill>
                          <a:latin typeface="Codec Pro Bold"/>
                        </a:rPr>
                        <a:t>Model Comparison</a:t>
                      </a:r>
                    </a:p>
                    <a:p>
                      <a:pPr marL="431802" lvl="1" indent="-215901" algn="l">
                        <a:lnSpc>
                          <a:spcPts val="2800"/>
                        </a:lnSpc>
                        <a:buFont typeface="Arial"/>
                        <a:buChar char="•"/>
                      </a:pPr>
                      <a:r>
                        <a:rPr lang="en-US" sz="2000" dirty="0">
                          <a:solidFill>
                            <a:srgbClr val="FEFEFE"/>
                          </a:solidFill>
                          <a:latin typeface="Codec Pro Bold"/>
                        </a:rPr>
                        <a:t>Performance Measures</a:t>
                      </a:r>
                    </a:p>
                    <a:p>
                      <a:pPr marL="431802" lvl="1" indent="-215901" algn="l">
                        <a:lnSpc>
                          <a:spcPts val="2800"/>
                        </a:lnSpc>
                        <a:buFont typeface="Arial"/>
                        <a:buChar char="•"/>
                      </a:pPr>
                      <a:r>
                        <a:rPr lang="en-US" sz="2000" dirty="0">
                          <a:solidFill>
                            <a:srgbClr val="FEFEFE"/>
                          </a:solidFill>
                          <a:latin typeface="Codec Pro Bold"/>
                        </a:rPr>
                        <a:t>Model Training and Optimizing</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3012664404"/>
              </p:ext>
            </p:extLst>
          </p:nvPr>
        </p:nvGraphicFramePr>
        <p:xfrm>
          <a:off x="13712594" y="5836131"/>
          <a:ext cx="3889480" cy="2308797"/>
        </p:xfrm>
        <a:graphic>
          <a:graphicData uri="http://schemas.openxmlformats.org/drawingml/2006/table">
            <a:tbl>
              <a:tblPr/>
              <a:tblGrid>
                <a:gridCol w="3889480">
                  <a:extLst>
                    <a:ext uri="{9D8B030D-6E8A-4147-A177-3AD203B41FA5}">
                      <a16:colId xmlns:a16="http://schemas.microsoft.com/office/drawing/2014/main" val="20000"/>
                    </a:ext>
                  </a:extLst>
                </a:gridCol>
              </a:tblGrid>
              <a:tr h="2308797">
                <a:tc>
                  <a:txBody>
                    <a:bodyPr/>
                    <a:lstStyle/>
                    <a:p>
                      <a:pPr algn="l">
                        <a:lnSpc>
                          <a:spcPts val="4199"/>
                        </a:lnSpc>
                        <a:defRPr/>
                      </a:pPr>
                      <a:r>
                        <a:rPr lang="en-US" sz="2999" dirty="0">
                          <a:solidFill>
                            <a:srgbClr val="365236"/>
                          </a:solidFill>
                          <a:latin typeface="Codec Pro Bold"/>
                        </a:rPr>
                        <a:t>Discussion</a:t>
                      </a:r>
                      <a:endParaRPr lang="en-US" sz="1100" dirty="0"/>
                    </a:p>
                    <a:p>
                      <a:pPr marL="431802" lvl="1" indent="-215901" algn="l">
                        <a:lnSpc>
                          <a:spcPts val="2800"/>
                        </a:lnSpc>
                        <a:buFont typeface="Arial"/>
                        <a:buChar char="•"/>
                      </a:pPr>
                      <a:r>
                        <a:rPr lang="en-US" sz="2000" dirty="0">
                          <a:solidFill>
                            <a:srgbClr val="365236"/>
                          </a:solidFill>
                          <a:latin typeface="Codec Pro Bold"/>
                        </a:rPr>
                        <a:t>Knowledge Discovery</a:t>
                      </a:r>
                    </a:p>
                    <a:p>
                      <a:pPr marL="431802" lvl="1" indent="-215901" algn="l">
                        <a:lnSpc>
                          <a:spcPts val="2800"/>
                        </a:lnSpc>
                        <a:buFont typeface="Arial"/>
                        <a:buChar char="•"/>
                      </a:pPr>
                      <a:r>
                        <a:rPr lang="en-US" sz="2000" dirty="0">
                          <a:solidFill>
                            <a:srgbClr val="ECE8BE"/>
                          </a:solidFill>
                          <a:latin typeface="Codec Pro Bold"/>
                        </a:rPr>
                        <a:t>Objective</a:t>
                      </a:r>
                    </a:p>
                    <a:p>
                      <a:pPr marL="431802" lvl="1" indent="-215901" algn="l">
                        <a:lnSpc>
                          <a:spcPts val="2800"/>
                        </a:lnSpc>
                        <a:buFont typeface="Arial"/>
                        <a:buChar char="•"/>
                      </a:pPr>
                      <a:r>
                        <a:rPr lang="en-US" sz="2000" dirty="0">
                          <a:solidFill>
                            <a:srgbClr val="ECE8BE"/>
                          </a:solidFill>
                          <a:latin typeface="Codec Pro Bold"/>
                        </a:rPr>
                        <a:t>Challenge</a:t>
                      </a:r>
                    </a:p>
                    <a:p>
                      <a:pPr marL="431802" lvl="1" indent="-215901" algn="l">
                        <a:lnSpc>
                          <a:spcPts val="2800"/>
                        </a:lnSpc>
                        <a:buFont typeface="Arial"/>
                        <a:buChar char="•"/>
                      </a:pPr>
                      <a:r>
                        <a:rPr lang="en-US" sz="2000" dirty="0">
                          <a:solidFill>
                            <a:srgbClr val="ECE8BE"/>
                          </a:solidFill>
                          <a:latin typeface="Codec Pro Bold"/>
                        </a:rPr>
                        <a:t>Dataset Description</a:t>
                      </a: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ECE8BE"/>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1027695" cy="10287000"/>
          </a:xfrm>
          <a:prstGeom prst="rect">
            <a:avLst/>
          </a:prstGeom>
          <a:solidFill>
            <a:srgbClr val="7C987C"/>
          </a:solidFill>
        </p:spPr>
        <p:txBody>
          <a:bodyPr/>
          <a:lstStyle/>
          <a:p>
            <a:endParaRPr lang="en-US"/>
          </a:p>
        </p:txBody>
      </p:sp>
      <p:sp>
        <p:nvSpPr>
          <p:cNvPr id="3" name="Freeform 3"/>
          <p:cNvSpPr/>
          <p:nvPr/>
        </p:nvSpPr>
        <p:spPr>
          <a:xfrm>
            <a:off x="385670" y="1949163"/>
            <a:ext cx="9611934" cy="7407693"/>
          </a:xfrm>
          <a:custGeom>
            <a:avLst/>
            <a:gdLst/>
            <a:ahLst/>
            <a:cxnLst/>
            <a:rect l="l" t="t" r="r" b="b"/>
            <a:pathLst>
              <a:path w="9611934" h="7407693">
                <a:moveTo>
                  <a:pt x="0" y="0"/>
                </a:moveTo>
                <a:lnTo>
                  <a:pt x="9611934" y="0"/>
                </a:lnTo>
                <a:lnTo>
                  <a:pt x="9611934" y="7407694"/>
                </a:lnTo>
                <a:lnTo>
                  <a:pt x="0" y="740769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85670" y="194798"/>
            <a:ext cx="8040514" cy="1419225"/>
          </a:xfrm>
          <a:prstGeom prst="rect">
            <a:avLst/>
          </a:prstGeom>
        </p:spPr>
        <p:txBody>
          <a:bodyPr lIns="0" tIns="0" rIns="0" bIns="0" rtlCol="0" anchor="t">
            <a:spAutoFit/>
          </a:bodyPr>
          <a:lstStyle/>
          <a:p>
            <a:pPr algn="l">
              <a:lnSpc>
                <a:spcPts val="6239"/>
              </a:lnSpc>
            </a:pPr>
            <a:r>
              <a:rPr lang="en-US" sz="5199">
                <a:solidFill>
                  <a:srgbClr val="FEFEFE"/>
                </a:solidFill>
                <a:latin typeface="Codec Pro Bold"/>
              </a:rPr>
              <a:t>Knowledge Discovery </a:t>
            </a:r>
          </a:p>
          <a:p>
            <a:pPr algn="l">
              <a:lnSpc>
                <a:spcPts val="4320"/>
              </a:lnSpc>
            </a:pPr>
            <a:r>
              <a:rPr lang="en-US" sz="3600">
                <a:solidFill>
                  <a:srgbClr val="FEFEFE"/>
                </a:solidFill>
                <a:latin typeface="Codec Pro Bold"/>
              </a:rPr>
              <a:t>Random Forest</a:t>
            </a:r>
          </a:p>
        </p:txBody>
      </p:sp>
      <p:sp>
        <p:nvSpPr>
          <p:cNvPr id="6" name="TextBox 6"/>
          <p:cNvSpPr txBox="1"/>
          <p:nvPr/>
        </p:nvSpPr>
        <p:spPr>
          <a:xfrm>
            <a:off x="11284172" y="1930113"/>
            <a:ext cx="6483297" cy="8157746"/>
          </a:xfrm>
          <a:prstGeom prst="rect">
            <a:avLst/>
          </a:prstGeom>
        </p:spPr>
        <p:txBody>
          <a:bodyPr wrap="square" lIns="0" tIns="0" rIns="0" bIns="0" rtlCol="0" anchor="t">
            <a:spAutoFit/>
          </a:bodyPr>
          <a:lstStyle/>
          <a:p>
            <a:pPr algn="l">
              <a:lnSpc>
                <a:spcPts val="3359"/>
              </a:lnSpc>
            </a:pPr>
            <a:r>
              <a:rPr lang="en-US" sz="2799" dirty="0" err="1">
                <a:solidFill>
                  <a:srgbClr val="365236"/>
                </a:solidFill>
                <a:latin typeface="Arimo Bold"/>
              </a:rPr>
              <a:t>MeanDecreaseGini</a:t>
            </a:r>
            <a:r>
              <a:rPr lang="en-US" sz="2799" dirty="0">
                <a:solidFill>
                  <a:srgbClr val="365236"/>
                </a:solidFill>
                <a:latin typeface="Arimo"/>
              </a:rPr>
              <a:t> </a:t>
            </a:r>
          </a:p>
          <a:p>
            <a:pPr algn="l">
              <a:lnSpc>
                <a:spcPts val="2966"/>
              </a:lnSpc>
            </a:pPr>
            <a:r>
              <a:rPr lang="en-US" sz="2472" dirty="0">
                <a:solidFill>
                  <a:srgbClr val="365236"/>
                </a:solidFill>
                <a:latin typeface="Arimo"/>
              </a:rPr>
              <a:t>Indicates the </a:t>
            </a:r>
            <a:r>
              <a:rPr lang="en-US" sz="2472" dirty="0">
                <a:solidFill>
                  <a:srgbClr val="365236"/>
                </a:solidFill>
                <a:latin typeface="Arimo Bold"/>
              </a:rPr>
              <a:t>importance</a:t>
            </a:r>
            <a:r>
              <a:rPr lang="en-US" sz="2472" dirty="0">
                <a:solidFill>
                  <a:srgbClr val="365236"/>
                </a:solidFill>
                <a:latin typeface="Arimo"/>
              </a:rPr>
              <a:t> of each feature in the model.</a:t>
            </a:r>
          </a:p>
          <a:p>
            <a:pPr algn="l">
              <a:lnSpc>
                <a:spcPts val="2966"/>
              </a:lnSpc>
            </a:pPr>
            <a:endParaRPr lang="en-US" sz="2472" dirty="0">
              <a:solidFill>
                <a:srgbClr val="365236"/>
              </a:solidFill>
              <a:latin typeface="Arimo"/>
            </a:endParaRPr>
          </a:p>
          <a:p>
            <a:pPr algn="l">
              <a:lnSpc>
                <a:spcPts val="2966"/>
              </a:lnSpc>
            </a:pPr>
            <a:r>
              <a:rPr lang="en-US" sz="2472" dirty="0">
                <a:solidFill>
                  <a:srgbClr val="365236"/>
                </a:solidFill>
                <a:latin typeface="Arimo Bold"/>
              </a:rPr>
              <a:t>The higher</a:t>
            </a:r>
            <a:r>
              <a:rPr lang="en-US" sz="2472" dirty="0">
                <a:solidFill>
                  <a:srgbClr val="365236"/>
                </a:solidFill>
                <a:latin typeface="Arimo"/>
              </a:rPr>
              <a:t> the Gini reduction, </a:t>
            </a:r>
            <a:r>
              <a:rPr lang="en-US" sz="2472" dirty="0">
                <a:solidFill>
                  <a:srgbClr val="365236"/>
                </a:solidFill>
                <a:latin typeface="Arimo Bold"/>
              </a:rPr>
              <a:t>the</a:t>
            </a:r>
            <a:r>
              <a:rPr lang="en-US" sz="2472" dirty="0">
                <a:solidFill>
                  <a:srgbClr val="365236"/>
                </a:solidFill>
                <a:latin typeface="Arimo"/>
              </a:rPr>
              <a:t> </a:t>
            </a:r>
            <a:r>
              <a:rPr lang="en-US" sz="2472" dirty="0">
                <a:solidFill>
                  <a:srgbClr val="365236"/>
                </a:solidFill>
                <a:latin typeface="Arimo Bold"/>
              </a:rPr>
              <a:t>greater the impact </a:t>
            </a:r>
            <a:r>
              <a:rPr lang="en-US" sz="2472" dirty="0">
                <a:solidFill>
                  <a:srgbClr val="365236"/>
                </a:solidFill>
                <a:latin typeface="Arimo"/>
              </a:rPr>
              <a:t>of that feature in the model on the predicted outcomes.</a:t>
            </a:r>
          </a:p>
          <a:p>
            <a:pPr algn="l">
              <a:lnSpc>
                <a:spcPts val="2966"/>
              </a:lnSpc>
            </a:pPr>
            <a:endParaRPr lang="en-US" sz="2472" dirty="0">
              <a:solidFill>
                <a:srgbClr val="365236"/>
              </a:solidFill>
              <a:latin typeface="Arimo"/>
            </a:endParaRPr>
          </a:p>
          <a:p>
            <a:pPr algn="l">
              <a:lnSpc>
                <a:spcPts val="3359"/>
              </a:lnSpc>
            </a:pPr>
            <a:r>
              <a:rPr lang="en-US" sz="2799" dirty="0">
                <a:solidFill>
                  <a:srgbClr val="365236"/>
                </a:solidFill>
                <a:latin typeface="Arimo Bold"/>
              </a:rPr>
              <a:t>Top 5 Important Features:</a:t>
            </a:r>
          </a:p>
          <a:p>
            <a:pPr algn="l">
              <a:lnSpc>
                <a:spcPts val="2966"/>
              </a:lnSpc>
            </a:pPr>
            <a:endParaRPr lang="en-US" sz="2799" dirty="0">
              <a:solidFill>
                <a:srgbClr val="365236"/>
              </a:solidFill>
              <a:latin typeface="Arimo Bold"/>
            </a:endParaRPr>
          </a:p>
          <a:p>
            <a:pPr marL="533802" lvl="1" indent="-266901" algn="l">
              <a:lnSpc>
                <a:spcPts val="2966"/>
              </a:lnSpc>
              <a:buFont typeface="Arial"/>
              <a:buChar char="•"/>
            </a:pPr>
            <a:r>
              <a:rPr lang="en-US" sz="2472" dirty="0">
                <a:solidFill>
                  <a:srgbClr val="365236"/>
                </a:solidFill>
                <a:latin typeface="Arimo"/>
              </a:rPr>
              <a:t>euribor3m</a:t>
            </a:r>
          </a:p>
          <a:p>
            <a:pPr algn="l">
              <a:lnSpc>
                <a:spcPts val="2966"/>
              </a:lnSpc>
            </a:pPr>
            <a:endParaRPr lang="en-US" sz="2472" dirty="0">
              <a:solidFill>
                <a:srgbClr val="365236"/>
              </a:solidFill>
              <a:latin typeface="Arimo"/>
            </a:endParaRPr>
          </a:p>
          <a:p>
            <a:pPr marL="533802" lvl="1" indent="-266901" algn="l">
              <a:lnSpc>
                <a:spcPts val="2966"/>
              </a:lnSpc>
              <a:buFont typeface="Arial"/>
              <a:buChar char="•"/>
            </a:pPr>
            <a:r>
              <a:rPr lang="en-US" sz="2472" dirty="0" err="1">
                <a:solidFill>
                  <a:srgbClr val="365236"/>
                </a:solidFill>
                <a:latin typeface="Arimo"/>
              </a:rPr>
              <a:t>nr.employed</a:t>
            </a:r>
            <a:endParaRPr lang="en-US" sz="2472" dirty="0">
              <a:solidFill>
                <a:srgbClr val="365236"/>
              </a:solidFill>
              <a:latin typeface="Arimo"/>
            </a:endParaRPr>
          </a:p>
          <a:p>
            <a:pPr algn="l">
              <a:lnSpc>
                <a:spcPts val="2966"/>
              </a:lnSpc>
            </a:pPr>
            <a:endParaRPr lang="en-US" sz="2472" dirty="0">
              <a:solidFill>
                <a:srgbClr val="365236"/>
              </a:solidFill>
              <a:latin typeface="Arimo"/>
            </a:endParaRPr>
          </a:p>
          <a:p>
            <a:pPr marL="533802" lvl="1" indent="-266901" algn="l">
              <a:lnSpc>
                <a:spcPts val="2966"/>
              </a:lnSpc>
              <a:buFont typeface="Arial"/>
              <a:buChar char="•"/>
            </a:pPr>
            <a:r>
              <a:rPr lang="en-US" sz="2472" dirty="0" err="1">
                <a:solidFill>
                  <a:srgbClr val="365236"/>
                </a:solidFill>
                <a:latin typeface="Arimo"/>
              </a:rPr>
              <a:t>emp.var.rate</a:t>
            </a:r>
            <a:endParaRPr lang="en-US" sz="2472" dirty="0">
              <a:solidFill>
                <a:srgbClr val="365236"/>
              </a:solidFill>
              <a:latin typeface="Arimo"/>
            </a:endParaRPr>
          </a:p>
          <a:p>
            <a:pPr algn="l">
              <a:lnSpc>
                <a:spcPts val="2966"/>
              </a:lnSpc>
            </a:pPr>
            <a:endParaRPr lang="en-US" sz="2472" dirty="0">
              <a:solidFill>
                <a:srgbClr val="365236"/>
              </a:solidFill>
              <a:latin typeface="Arimo"/>
            </a:endParaRPr>
          </a:p>
          <a:p>
            <a:pPr marL="533802" lvl="1" indent="-266901" algn="l">
              <a:lnSpc>
                <a:spcPts val="2966"/>
              </a:lnSpc>
              <a:buFont typeface="Arial"/>
              <a:buChar char="•"/>
            </a:pPr>
            <a:r>
              <a:rPr lang="en-US" sz="2472" dirty="0">
                <a:solidFill>
                  <a:srgbClr val="365236"/>
                </a:solidFill>
                <a:latin typeface="Arimo"/>
              </a:rPr>
              <a:t>age</a:t>
            </a:r>
          </a:p>
          <a:p>
            <a:pPr algn="l">
              <a:lnSpc>
                <a:spcPts val="2966"/>
              </a:lnSpc>
            </a:pPr>
            <a:endParaRPr lang="en-US" sz="2472" dirty="0">
              <a:solidFill>
                <a:srgbClr val="365236"/>
              </a:solidFill>
              <a:latin typeface="Arimo"/>
            </a:endParaRPr>
          </a:p>
          <a:p>
            <a:pPr marL="533802" lvl="1" indent="-266901" algn="l">
              <a:lnSpc>
                <a:spcPts val="2966"/>
              </a:lnSpc>
              <a:buFont typeface="Arial"/>
              <a:buChar char="•"/>
            </a:pPr>
            <a:r>
              <a:rPr lang="en-US" sz="2472" dirty="0" err="1">
                <a:solidFill>
                  <a:srgbClr val="365236"/>
                </a:solidFill>
                <a:latin typeface="Arimo"/>
              </a:rPr>
              <a:t>cons.conf.id</a:t>
            </a:r>
            <a:endParaRPr lang="en-US" sz="2472" dirty="0">
              <a:solidFill>
                <a:srgbClr val="365236"/>
              </a:solidFill>
              <a:latin typeface="Arimo"/>
            </a:endParaRPr>
          </a:p>
          <a:p>
            <a:pPr marL="447452" lvl="1" indent="-223726" algn="l">
              <a:lnSpc>
                <a:spcPts val="2966"/>
              </a:lnSpc>
            </a:pPr>
            <a:endParaRPr lang="en-US" sz="2472" dirty="0">
              <a:solidFill>
                <a:srgbClr val="365236"/>
              </a:solidFill>
              <a:latin typeface="Arimo"/>
            </a:endParaRPr>
          </a:p>
          <a:p>
            <a:pPr algn="l">
              <a:lnSpc>
                <a:spcPts val="2966"/>
              </a:lnSpc>
            </a:pPr>
            <a:endParaRPr lang="en-US" sz="2472" dirty="0">
              <a:solidFill>
                <a:srgbClr val="365236"/>
              </a:solidFill>
              <a:latin typeface="Arimo"/>
            </a:endParaRPr>
          </a:p>
        </p:txBody>
      </p:sp>
      <p:sp>
        <p:nvSpPr>
          <p:cNvPr id="7" name="TextBox 7"/>
          <p:cNvSpPr txBox="1"/>
          <p:nvPr/>
        </p:nvSpPr>
        <p:spPr>
          <a:xfrm>
            <a:off x="11468474" y="466896"/>
            <a:ext cx="6298995" cy="1104557"/>
          </a:xfrm>
          <a:prstGeom prst="rect">
            <a:avLst/>
          </a:prstGeom>
        </p:spPr>
        <p:txBody>
          <a:bodyPr lIns="0" tIns="0" rIns="0" bIns="0" rtlCol="0" anchor="t">
            <a:spAutoFit/>
          </a:bodyPr>
          <a:lstStyle/>
          <a:p>
            <a:pPr algn="l">
              <a:lnSpc>
                <a:spcPts val="4290"/>
              </a:lnSpc>
            </a:pPr>
            <a:r>
              <a:rPr lang="en-US" sz="3575" dirty="0">
                <a:solidFill>
                  <a:srgbClr val="365236"/>
                </a:solidFill>
                <a:latin typeface="Arimo Bold"/>
              </a:rPr>
              <a:t>Increase Term Deposit</a:t>
            </a:r>
          </a:p>
          <a:p>
            <a:pPr algn="l">
              <a:lnSpc>
                <a:spcPts val="4290"/>
              </a:lnSpc>
            </a:pPr>
            <a:r>
              <a:rPr lang="en-US" sz="3575" dirty="0">
                <a:solidFill>
                  <a:srgbClr val="365236"/>
                </a:solidFill>
                <a:latin typeface="Arimo Bold"/>
              </a:rPr>
              <a:t>Subscriptions Insights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1621578" cy="10287000"/>
          </a:xfrm>
          <a:prstGeom prst="rect">
            <a:avLst/>
          </a:prstGeom>
          <a:solidFill>
            <a:srgbClr val="7C987C"/>
          </a:solidFill>
        </p:spPr>
        <p:txBody>
          <a:bodyPr/>
          <a:lstStyle/>
          <a:p>
            <a:endParaRPr lang="en-US"/>
          </a:p>
        </p:txBody>
      </p:sp>
      <p:sp>
        <p:nvSpPr>
          <p:cNvPr id="3" name="TextBox 3"/>
          <p:cNvSpPr txBox="1"/>
          <p:nvPr/>
        </p:nvSpPr>
        <p:spPr>
          <a:xfrm>
            <a:off x="385670" y="194798"/>
            <a:ext cx="12112470" cy="1419225"/>
          </a:xfrm>
          <a:prstGeom prst="rect">
            <a:avLst/>
          </a:prstGeom>
        </p:spPr>
        <p:txBody>
          <a:bodyPr lIns="0" tIns="0" rIns="0" bIns="0" rtlCol="0" anchor="t">
            <a:spAutoFit/>
          </a:bodyPr>
          <a:lstStyle/>
          <a:p>
            <a:pPr algn="l">
              <a:lnSpc>
                <a:spcPts val="6239"/>
              </a:lnSpc>
            </a:pPr>
            <a:r>
              <a:rPr lang="en-US" sz="5199">
                <a:solidFill>
                  <a:srgbClr val="FEFEFE"/>
                </a:solidFill>
                <a:latin typeface="Codec Pro Bold"/>
              </a:rPr>
              <a:t>Knowledge Discovery </a:t>
            </a:r>
          </a:p>
          <a:p>
            <a:pPr algn="l">
              <a:lnSpc>
                <a:spcPts val="4320"/>
              </a:lnSpc>
            </a:pPr>
            <a:r>
              <a:rPr lang="en-US" sz="3600">
                <a:solidFill>
                  <a:srgbClr val="FEFEFE"/>
                </a:solidFill>
                <a:latin typeface="Codec Pro Bold"/>
              </a:rPr>
              <a:t>Logistic Regression</a:t>
            </a:r>
          </a:p>
        </p:txBody>
      </p:sp>
      <p:sp>
        <p:nvSpPr>
          <p:cNvPr id="6" name="TextBox 6"/>
          <p:cNvSpPr txBox="1"/>
          <p:nvPr/>
        </p:nvSpPr>
        <p:spPr>
          <a:xfrm>
            <a:off x="11837078" y="2425700"/>
            <a:ext cx="6298995" cy="7506607"/>
          </a:xfrm>
          <a:prstGeom prst="rect">
            <a:avLst/>
          </a:prstGeom>
        </p:spPr>
        <p:txBody>
          <a:bodyPr wrap="square" lIns="0" tIns="0" rIns="0" bIns="0" rtlCol="0" anchor="t">
            <a:spAutoFit/>
          </a:bodyPr>
          <a:lstStyle/>
          <a:p>
            <a:pPr algn="l">
              <a:lnSpc>
                <a:spcPts val="3139"/>
              </a:lnSpc>
            </a:pPr>
            <a:r>
              <a:rPr lang="en-US" sz="2616" dirty="0">
                <a:solidFill>
                  <a:srgbClr val="365236"/>
                </a:solidFill>
                <a:latin typeface="Arimo Bold"/>
                <a:ea typeface="Arimo Bold"/>
              </a:rPr>
              <a:t>Client associated factors：</a:t>
            </a:r>
          </a:p>
          <a:p>
            <a:pPr algn="l">
              <a:lnSpc>
                <a:spcPts val="3139"/>
              </a:lnSpc>
            </a:pPr>
            <a:endParaRPr lang="en-US" sz="2616" dirty="0">
              <a:solidFill>
                <a:srgbClr val="365236"/>
              </a:solidFill>
              <a:latin typeface="Arimo Bold"/>
              <a:ea typeface="Arimo Bold"/>
            </a:endParaRPr>
          </a:p>
          <a:p>
            <a:pPr marL="405892" lvl="1" indent="-202946" algn="l">
              <a:lnSpc>
                <a:spcPts val="2691"/>
              </a:lnSpc>
              <a:buFont typeface="Arial"/>
              <a:buChar char="•"/>
            </a:pPr>
            <a:r>
              <a:rPr lang="en-US" sz="2242" dirty="0">
                <a:solidFill>
                  <a:srgbClr val="365236"/>
                </a:solidFill>
                <a:latin typeface="Arimo"/>
              </a:rPr>
              <a:t>High education level</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Retired people</a:t>
            </a:r>
          </a:p>
          <a:p>
            <a:pPr marL="405892" lvl="1" indent="-202946" algn="l">
              <a:lnSpc>
                <a:spcPts val="2691"/>
              </a:lnSpc>
            </a:pPr>
            <a:endParaRPr lang="en-US" sz="2242" dirty="0">
              <a:solidFill>
                <a:srgbClr val="365236"/>
              </a:solidFill>
              <a:latin typeface="Arimo"/>
            </a:endParaRPr>
          </a:p>
          <a:p>
            <a:pPr algn="l">
              <a:lnSpc>
                <a:spcPts val="3139"/>
              </a:lnSpc>
            </a:pPr>
            <a:r>
              <a:rPr lang="en-US" sz="2616" dirty="0">
                <a:solidFill>
                  <a:srgbClr val="365236"/>
                </a:solidFill>
                <a:latin typeface="Arimo Bold"/>
              </a:rPr>
              <a:t>Bank associated factors:</a:t>
            </a:r>
          </a:p>
          <a:p>
            <a:pPr algn="l">
              <a:lnSpc>
                <a:spcPts val="3139"/>
              </a:lnSpc>
            </a:pPr>
            <a:endParaRPr lang="en-US" sz="2616" dirty="0">
              <a:solidFill>
                <a:srgbClr val="365236"/>
              </a:solidFill>
              <a:latin typeface="Arimo Bold"/>
            </a:endParaRPr>
          </a:p>
          <a:p>
            <a:pPr marL="405892" lvl="1" indent="-202946" algn="l">
              <a:lnSpc>
                <a:spcPts val="2691"/>
              </a:lnSpc>
              <a:buFont typeface="Arial"/>
              <a:buChar char="•"/>
            </a:pPr>
            <a:r>
              <a:rPr lang="en-US" sz="2242" dirty="0">
                <a:solidFill>
                  <a:srgbClr val="365236"/>
                </a:solidFill>
                <a:latin typeface="Arimo"/>
              </a:rPr>
              <a:t>Contact via "cellular" instead of "telephone</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Contact before campaign</a:t>
            </a:r>
          </a:p>
          <a:p>
            <a:pPr marL="405892" lvl="1" indent="-202946" algn="l">
              <a:lnSpc>
                <a:spcPts val="2691"/>
              </a:lnSpc>
            </a:pPr>
            <a:endParaRPr lang="en-US" sz="2242" dirty="0">
              <a:solidFill>
                <a:srgbClr val="365236"/>
              </a:solidFill>
              <a:latin typeface="Arimo"/>
            </a:endParaRPr>
          </a:p>
          <a:p>
            <a:pPr algn="l">
              <a:lnSpc>
                <a:spcPts val="3139"/>
              </a:lnSpc>
            </a:pPr>
            <a:r>
              <a:rPr lang="en-US" sz="2616" dirty="0">
                <a:solidFill>
                  <a:srgbClr val="365236"/>
                </a:solidFill>
                <a:latin typeface="Arimo Bold"/>
              </a:rPr>
              <a:t>Environmental associated factors</a:t>
            </a:r>
          </a:p>
          <a:p>
            <a:pPr marL="405892" lvl="1" indent="-202946" algn="l">
              <a:lnSpc>
                <a:spcPts val="2691"/>
              </a:lnSpc>
            </a:pPr>
            <a:r>
              <a:rPr lang="en-US" sz="2242" dirty="0">
                <a:solidFill>
                  <a:srgbClr val="365236"/>
                </a:solidFill>
                <a:latin typeface="Arimo"/>
              </a:rPr>
              <a:t>(the 2008 financial crisis):</a:t>
            </a:r>
          </a:p>
          <a:p>
            <a:pPr marL="405892" lvl="1" indent="-202946" algn="l">
              <a:lnSpc>
                <a:spcPts val="2691"/>
              </a:lnSpc>
              <a:buFont typeface="Arial"/>
              <a:buChar char="•"/>
            </a:pPr>
            <a:r>
              <a:rPr lang="en-US" sz="2242" dirty="0">
                <a:solidFill>
                  <a:srgbClr val="365236"/>
                </a:solidFill>
                <a:latin typeface="Arimo"/>
              </a:rPr>
              <a:t>Low </a:t>
            </a:r>
            <a:r>
              <a:rPr lang="en-US" sz="2242" dirty="0" err="1">
                <a:solidFill>
                  <a:srgbClr val="365236"/>
                </a:solidFill>
                <a:latin typeface="Arimo"/>
              </a:rPr>
              <a:t>emp.Var.Rate</a:t>
            </a:r>
            <a:r>
              <a:rPr lang="en-US" sz="2242" dirty="0">
                <a:solidFill>
                  <a:srgbClr val="365236"/>
                </a:solidFill>
                <a:latin typeface="Arimo"/>
              </a:rPr>
              <a:t> </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High </a:t>
            </a:r>
            <a:r>
              <a:rPr lang="en-US" sz="2242" dirty="0" err="1">
                <a:solidFill>
                  <a:srgbClr val="365236"/>
                </a:solidFill>
                <a:latin typeface="Arimo"/>
              </a:rPr>
              <a:t>cons.Price.Idx</a:t>
            </a:r>
            <a:r>
              <a:rPr lang="en-US" sz="2242" dirty="0">
                <a:solidFill>
                  <a:srgbClr val="365236"/>
                </a:solidFill>
                <a:latin typeface="Arimo"/>
              </a:rPr>
              <a:t>  </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High euribor3m </a:t>
            </a:r>
          </a:p>
          <a:p>
            <a:pPr algn="l">
              <a:lnSpc>
                <a:spcPts val="2691"/>
              </a:lnSpc>
            </a:pPr>
            <a:endParaRPr lang="en-US" sz="2242" dirty="0">
              <a:solidFill>
                <a:srgbClr val="365236"/>
              </a:solidFill>
              <a:latin typeface="Arimo"/>
            </a:endParaRPr>
          </a:p>
          <a:p>
            <a:pPr marL="405892" lvl="1" indent="-202946" algn="l">
              <a:lnSpc>
                <a:spcPts val="2691"/>
              </a:lnSpc>
              <a:buFont typeface="Arial"/>
              <a:buChar char="•"/>
            </a:pPr>
            <a:r>
              <a:rPr lang="en-US" sz="2242" dirty="0">
                <a:solidFill>
                  <a:srgbClr val="365236"/>
                </a:solidFill>
                <a:latin typeface="Arimo"/>
              </a:rPr>
              <a:t>Low </a:t>
            </a:r>
            <a:r>
              <a:rPr lang="en-US" sz="2242" dirty="0" err="1">
                <a:solidFill>
                  <a:srgbClr val="365236"/>
                </a:solidFill>
                <a:latin typeface="Arimo"/>
              </a:rPr>
              <a:t>nr.Employed</a:t>
            </a:r>
            <a:r>
              <a:rPr lang="en-US" sz="2242" dirty="0">
                <a:solidFill>
                  <a:srgbClr val="365236"/>
                </a:solidFill>
                <a:latin typeface="Arimo"/>
              </a:rPr>
              <a:t>   </a:t>
            </a:r>
          </a:p>
        </p:txBody>
      </p:sp>
      <p:graphicFrame>
        <p:nvGraphicFramePr>
          <p:cNvPr id="5" name="Table 5"/>
          <p:cNvGraphicFramePr>
            <a:graphicFrameLocks noGrp="1"/>
          </p:cNvGraphicFramePr>
          <p:nvPr>
            <p:extLst>
              <p:ext uri="{D42A27DB-BD31-4B8C-83A1-F6EECF244321}">
                <p14:modId xmlns:p14="http://schemas.microsoft.com/office/powerpoint/2010/main" val="2334152313"/>
              </p:ext>
            </p:extLst>
          </p:nvPr>
        </p:nvGraphicFramePr>
        <p:xfrm>
          <a:off x="385670" y="1787238"/>
          <a:ext cx="10850238" cy="8423124"/>
        </p:xfrm>
        <a:graphic>
          <a:graphicData uri="http://schemas.openxmlformats.org/drawingml/2006/table">
            <a:tbl>
              <a:tblPr/>
              <a:tblGrid>
                <a:gridCol w="1808373">
                  <a:extLst>
                    <a:ext uri="{9D8B030D-6E8A-4147-A177-3AD203B41FA5}">
                      <a16:colId xmlns:a16="http://schemas.microsoft.com/office/drawing/2014/main" val="20000"/>
                    </a:ext>
                  </a:extLst>
                </a:gridCol>
                <a:gridCol w="1808373">
                  <a:extLst>
                    <a:ext uri="{9D8B030D-6E8A-4147-A177-3AD203B41FA5}">
                      <a16:colId xmlns:a16="http://schemas.microsoft.com/office/drawing/2014/main" val="20001"/>
                    </a:ext>
                  </a:extLst>
                </a:gridCol>
                <a:gridCol w="1808373">
                  <a:extLst>
                    <a:ext uri="{9D8B030D-6E8A-4147-A177-3AD203B41FA5}">
                      <a16:colId xmlns:a16="http://schemas.microsoft.com/office/drawing/2014/main" val="20002"/>
                    </a:ext>
                  </a:extLst>
                </a:gridCol>
                <a:gridCol w="1808373">
                  <a:extLst>
                    <a:ext uri="{9D8B030D-6E8A-4147-A177-3AD203B41FA5}">
                      <a16:colId xmlns:a16="http://schemas.microsoft.com/office/drawing/2014/main" val="20003"/>
                    </a:ext>
                  </a:extLst>
                </a:gridCol>
                <a:gridCol w="1808373">
                  <a:extLst>
                    <a:ext uri="{9D8B030D-6E8A-4147-A177-3AD203B41FA5}">
                      <a16:colId xmlns:a16="http://schemas.microsoft.com/office/drawing/2014/main" val="20004"/>
                    </a:ext>
                  </a:extLst>
                </a:gridCol>
                <a:gridCol w="1808373">
                  <a:extLst>
                    <a:ext uri="{9D8B030D-6E8A-4147-A177-3AD203B41FA5}">
                      <a16:colId xmlns:a16="http://schemas.microsoft.com/office/drawing/2014/main" val="20005"/>
                    </a:ext>
                  </a:extLst>
                </a:gridCol>
              </a:tblGrid>
              <a:tr h="847780">
                <a:tc>
                  <a:txBody>
                    <a:bodyPr/>
                    <a:lstStyle/>
                    <a:p>
                      <a:pPr algn="ctr">
                        <a:lnSpc>
                          <a:spcPts val="1919"/>
                        </a:lnSpc>
                        <a:defRPr/>
                      </a:pPr>
                      <a:r>
                        <a:rPr lang="en-US" sz="1599">
                          <a:solidFill>
                            <a:srgbClr val="FEFEFE"/>
                          </a:solidFill>
                          <a:latin typeface="Codec Pro Bold"/>
                        </a:rPr>
                        <a:t>Variable</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Bold"/>
                        </a:rPr>
                        <a:t>Estimate Std.</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Bold"/>
                        </a:rPr>
                        <a:t>Error</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altLang="zh-CN" sz="1599" dirty="0">
                          <a:solidFill>
                            <a:srgbClr val="FEFEFE"/>
                          </a:solidFill>
                          <a:latin typeface="Codec Pro Bold"/>
                        </a:rPr>
                        <a:t>Z</a:t>
                      </a:r>
                      <a:r>
                        <a:rPr lang="en-US" sz="1599" dirty="0">
                          <a:solidFill>
                            <a:srgbClr val="FEFEFE"/>
                          </a:solidFill>
                          <a:latin typeface="Codec Pro Bold"/>
                        </a:rPr>
                        <a:t> value</a:t>
                      </a:r>
                      <a:endParaRPr lang="en-US" sz="1100" dirty="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Bold"/>
                        </a:rPr>
                        <a:t>Pr(&gt;|z|)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Bold"/>
                        </a:rPr>
                        <a:t>OddsRatios</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739632">
                <a:tc>
                  <a:txBody>
                    <a:bodyPr/>
                    <a:lstStyle/>
                    <a:p>
                      <a:pPr algn="ctr">
                        <a:lnSpc>
                          <a:spcPts val="1919"/>
                        </a:lnSpc>
                        <a:defRPr/>
                      </a:pPr>
                      <a:r>
                        <a:rPr lang="en-US" sz="1599">
                          <a:solidFill>
                            <a:srgbClr val="FEFEFE"/>
                          </a:solidFill>
                          <a:latin typeface="Codec Pro Bold"/>
                        </a:rPr>
                        <a:t>Education</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0.045523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0.011917 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3.820</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0.000133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1.0465754</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1"/>
                  </a:ext>
                </a:extLst>
              </a:tr>
              <a:tr h="739632">
                <a:tc>
                  <a:txBody>
                    <a:bodyPr/>
                    <a:lstStyle/>
                    <a:p>
                      <a:pPr algn="ctr">
                        <a:lnSpc>
                          <a:spcPts val="1919"/>
                        </a:lnSpc>
                        <a:defRPr/>
                      </a:pPr>
                      <a:r>
                        <a:rPr lang="en-US" sz="1599">
                          <a:solidFill>
                            <a:srgbClr val="FEFEFE"/>
                          </a:solidFill>
                          <a:latin typeface="Codec Pro Bold"/>
                        </a:rPr>
                        <a:t>Contact</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0.474545   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0.015523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30.570 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&lt; 2e-16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1.6072824</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2"/>
                  </a:ext>
                </a:extLst>
              </a:tr>
              <a:tr h="739632">
                <a:tc>
                  <a:txBody>
                    <a:bodyPr/>
                    <a:lstStyle/>
                    <a:p>
                      <a:pPr algn="ctr">
                        <a:lnSpc>
                          <a:spcPts val="1919"/>
                        </a:lnSpc>
                        <a:defRPr/>
                      </a:pPr>
                      <a:r>
                        <a:rPr lang="en-US" sz="1599">
                          <a:solidFill>
                            <a:srgbClr val="FEFEFE"/>
                          </a:solidFill>
                          <a:latin typeface="Codec Pro Bold"/>
                        </a:rPr>
                        <a:t>Emp.var.rate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-1.375403    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0.060344</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-22.793 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 &lt; 2e-16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dirty="0">
                          <a:solidFill>
                            <a:srgbClr val="FEFEFE"/>
                          </a:solidFill>
                          <a:latin typeface="Codec Pro"/>
                        </a:rPr>
                        <a:t>0.2527378</a:t>
                      </a:r>
                      <a:endParaRPr lang="en-US" sz="1100" dirty="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3"/>
                  </a:ext>
                </a:extLst>
              </a:tr>
              <a:tr h="739632">
                <a:tc>
                  <a:txBody>
                    <a:bodyPr/>
                    <a:lstStyle/>
                    <a:p>
                      <a:pPr algn="ctr">
                        <a:lnSpc>
                          <a:spcPts val="1919"/>
                        </a:lnSpc>
                        <a:defRPr/>
                      </a:pPr>
                      <a:r>
                        <a:rPr lang="en-US" sz="1599">
                          <a:solidFill>
                            <a:srgbClr val="FEFEFE"/>
                          </a:solidFill>
                          <a:latin typeface="Codec Pro Bold"/>
                        </a:rPr>
                        <a:t>Cons.price.idx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0.670062     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0.029348 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22.832</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 &lt; 2e-16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1.9543590</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4"/>
                  </a:ext>
                </a:extLst>
              </a:tr>
              <a:tr h="739632">
                <a:tc>
                  <a:txBody>
                    <a:bodyPr/>
                    <a:lstStyle/>
                    <a:p>
                      <a:pPr algn="ctr">
                        <a:lnSpc>
                          <a:spcPts val="1919"/>
                        </a:lnSpc>
                        <a:defRPr/>
                      </a:pPr>
                      <a:r>
                        <a:rPr lang="en-US" sz="1599">
                          <a:solidFill>
                            <a:srgbClr val="FEFEFE"/>
                          </a:solidFill>
                          <a:latin typeface="Codec Pro Bold"/>
                        </a:rPr>
                        <a:t>Euribor3m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0.462764      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0.083750 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5.526</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3.29e-08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1.5884583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5"/>
                  </a:ext>
                </a:extLst>
              </a:tr>
              <a:tr h="739632">
                <a:tc>
                  <a:txBody>
                    <a:bodyPr/>
                    <a:lstStyle/>
                    <a:p>
                      <a:pPr algn="ctr">
                        <a:lnSpc>
                          <a:spcPts val="1919"/>
                        </a:lnSpc>
                        <a:defRPr/>
                      </a:pPr>
                      <a:r>
                        <a:rPr lang="en-US" sz="1599">
                          <a:solidFill>
                            <a:srgbClr val="FEFEFE"/>
                          </a:solidFill>
                          <a:latin typeface="Codec Pro Bold"/>
                        </a:rPr>
                        <a:t>Nr.employed</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-0.189086      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0.054770</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-3.452</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0.000556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0.8277152</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6"/>
                  </a:ext>
                </a:extLst>
              </a:tr>
              <a:tr h="829144">
                <a:tc>
                  <a:txBody>
                    <a:bodyPr/>
                    <a:lstStyle/>
                    <a:p>
                      <a:pPr algn="ctr">
                        <a:lnSpc>
                          <a:spcPts val="1919"/>
                        </a:lnSpc>
                        <a:defRPr/>
                      </a:pPr>
                      <a:r>
                        <a:rPr lang="en-US" sz="1599">
                          <a:solidFill>
                            <a:srgbClr val="FEFEFE"/>
                          </a:solidFill>
                          <a:latin typeface="Codec Pro Bold"/>
                        </a:rPr>
                        <a:t>Jobretired</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0.104362   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0.024139   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4.323 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1.54e-05 ***</a:t>
                      </a:r>
                      <a:endParaRPr lang="en-US" sz="1100"/>
                    </a:p>
                    <a:p>
                      <a:pPr algn="ctr">
                        <a:lnSpc>
                          <a:spcPts val="1919"/>
                        </a:lnSpc>
                      </a:pP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1.1100017</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7"/>
                  </a:ext>
                </a:extLst>
              </a:tr>
              <a:tr h="829144">
                <a:tc>
                  <a:txBody>
                    <a:bodyPr/>
                    <a:lstStyle/>
                    <a:p>
                      <a:pPr algn="ctr">
                        <a:lnSpc>
                          <a:spcPts val="1919"/>
                        </a:lnSpc>
                        <a:defRPr/>
                      </a:pPr>
                      <a:r>
                        <a:rPr lang="en-US" sz="1599">
                          <a:solidFill>
                            <a:srgbClr val="FEFEFE"/>
                          </a:solidFill>
                          <a:latin typeface="Codec Pro Bold"/>
                        </a:rPr>
                        <a:t>Previously_contacted</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0.231616      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0.028845</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8.030 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9.77e-16 ***</a:t>
                      </a:r>
                      <a:endParaRPr lang="en-US" sz="1100"/>
                    </a:p>
                    <a:p>
                      <a:pPr algn="ctr">
                        <a:lnSpc>
                          <a:spcPts val="1919"/>
                        </a:lnSpc>
                      </a:pP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1.2606361</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8"/>
                  </a:ext>
                </a:extLst>
              </a:tr>
              <a:tr h="739632">
                <a:tc>
                  <a:txBody>
                    <a:bodyPr/>
                    <a:lstStyle/>
                    <a:p>
                      <a:pPr algn="ctr">
                        <a:lnSpc>
                          <a:spcPts val="1919"/>
                        </a:lnSpc>
                        <a:defRPr/>
                      </a:pPr>
                      <a:r>
                        <a:rPr lang="en-US" sz="1599">
                          <a:solidFill>
                            <a:srgbClr val="FEFEFE"/>
                          </a:solidFill>
                          <a:latin typeface="Codec Pro Bold"/>
                        </a:rPr>
                        <a:t>Day_of_week</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0.017012  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0.009570 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1.778  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0.075459</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1.0171573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09"/>
                  </a:ext>
                </a:extLst>
              </a:tr>
              <a:tr h="739632">
                <a:tc>
                  <a:txBody>
                    <a:bodyPr/>
                    <a:lstStyle/>
                    <a:p>
                      <a:pPr algn="ctr">
                        <a:lnSpc>
                          <a:spcPts val="1919"/>
                        </a:lnSpc>
                        <a:defRPr/>
                      </a:pPr>
                      <a:r>
                        <a:rPr lang="en-US" sz="1599">
                          <a:solidFill>
                            <a:srgbClr val="FEFEFE"/>
                          </a:solidFill>
                          <a:latin typeface="Codec Pro Bold"/>
                        </a:rPr>
                        <a:t>Housing</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-0.008838 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0.009572 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 -0.923</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a:solidFill>
                            <a:srgbClr val="FEFEFE"/>
                          </a:solidFill>
                          <a:latin typeface="Codec Pro"/>
                        </a:rPr>
                        <a:t> 0.355808 </a:t>
                      </a:r>
                      <a:endParaRPr lang="en-US" sz="110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tc>
                  <a:txBody>
                    <a:bodyPr/>
                    <a:lstStyle/>
                    <a:p>
                      <a:pPr algn="ctr">
                        <a:lnSpc>
                          <a:spcPts val="1919"/>
                        </a:lnSpc>
                        <a:defRPr/>
                      </a:pPr>
                      <a:r>
                        <a:rPr lang="en-US" sz="1599" dirty="0">
                          <a:solidFill>
                            <a:srgbClr val="FEFEFE"/>
                          </a:solidFill>
                          <a:latin typeface="Codec Pro"/>
                        </a:rPr>
                        <a:t>0.9912006</a:t>
                      </a:r>
                      <a:endParaRPr lang="en-US" sz="1100" dirty="0"/>
                    </a:p>
                  </a:txBody>
                  <a:tcPr marT="91440" marB="91440" anchor="ctr">
                    <a:lnL w="4762" cap="flat" cmpd="sng" algn="ctr">
                      <a:solidFill>
                        <a:srgbClr val="FEFEFE"/>
                      </a:solidFill>
                      <a:prstDash val="solid"/>
                      <a:round/>
                      <a:headEnd type="none" w="med" len="med"/>
                      <a:tailEnd type="none" w="med" len="med"/>
                    </a:lnL>
                    <a:lnR w="4762" cap="flat" cmpd="sng" algn="ctr">
                      <a:solidFill>
                        <a:srgbClr val="FEFEFE"/>
                      </a:solidFill>
                      <a:prstDash val="solid"/>
                      <a:round/>
                      <a:headEnd type="none" w="med" len="med"/>
                      <a:tailEnd type="none" w="med" len="med"/>
                    </a:lnR>
                    <a:lnT w="4762" cap="flat" cmpd="sng" algn="ctr">
                      <a:solidFill>
                        <a:srgbClr val="FEFEFE"/>
                      </a:solidFill>
                      <a:prstDash val="solid"/>
                      <a:round/>
                      <a:headEnd type="none" w="med" len="med"/>
                      <a:tailEnd type="none" w="med" len="med"/>
                    </a:lnT>
                    <a:lnB w="4762" cap="flat" cmpd="sng" algn="ctr">
                      <a:solidFill>
                        <a:srgbClr val="FEFEFE"/>
                      </a:solidFill>
                      <a:prstDash val="solid"/>
                      <a:round/>
                      <a:headEnd type="none" w="med" len="med"/>
                      <a:tailEnd type="none" w="med" len="med"/>
                    </a:lnB>
                    <a:solidFill>
                      <a:srgbClr val="365236"/>
                    </a:solidFill>
                  </a:tcPr>
                </a:tc>
                <a:extLst>
                  <a:ext uri="{0D108BD9-81ED-4DB2-BD59-A6C34878D82A}">
                    <a16:rowId xmlns:a16="http://schemas.microsoft.com/office/drawing/2014/main" val="10010"/>
                  </a:ext>
                </a:extLst>
              </a:tr>
            </a:tbl>
          </a:graphicData>
        </a:graphic>
      </p:graphicFrame>
      <p:sp>
        <p:nvSpPr>
          <p:cNvPr id="7" name="TextBox 7"/>
          <p:cNvSpPr txBox="1"/>
          <p:nvPr/>
        </p:nvSpPr>
        <p:spPr>
          <a:xfrm>
            <a:off x="11837078" y="844606"/>
            <a:ext cx="6298995" cy="1104557"/>
          </a:xfrm>
          <a:prstGeom prst="rect">
            <a:avLst/>
          </a:prstGeom>
        </p:spPr>
        <p:txBody>
          <a:bodyPr lIns="0" tIns="0" rIns="0" bIns="0" rtlCol="0" anchor="t">
            <a:spAutoFit/>
          </a:bodyPr>
          <a:lstStyle/>
          <a:p>
            <a:pPr algn="l">
              <a:lnSpc>
                <a:spcPts val="4290"/>
              </a:lnSpc>
            </a:pPr>
            <a:r>
              <a:rPr lang="en-US" sz="3575" dirty="0">
                <a:solidFill>
                  <a:srgbClr val="365236"/>
                </a:solidFill>
                <a:latin typeface="Arimo Bold"/>
              </a:rPr>
              <a:t>Increase Term Deposit</a:t>
            </a:r>
          </a:p>
          <a:p>
            <a:pPr algn="l">
              <a:lnSpc>
                <a:spcPts val="4290"/>
              </a:lnSpc>
            </a:pPr>
            <a:r>
              <a:rPr lang="en-US" sz="3575" dirty="0">
                <a:solidFill>
                  <a:srgbClr val="365236"/>
                </a:solidFill>
                <a:latin typeface="Arimo Bold"/>
              </a:rPr>
              <a:t>Subscriptions Insights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5536950"/>
          </a:xfrm>
          <a:prstGeom prst="rect">
            <a:avLst/>
          </a:prstGeom>
          <a:solidFill>
            <a:srgbClr val="365236"/>
          </a:solidFill>
        </p:spPr>
        <p:txBody>
          <a:bodyPr/>
          <a:lstStyle/>
          <a:p>
            <a:endParaRPr lang="en-US"/>
          </a:p>
        </p:txBody>
      </p:sp>
      <p:sp>
        <p:nvSpPr>
          <p:cNvPr id="3" name="TextBox 3"/>
          <p:cNvSpPr txBox="1"/>
          <p:nvPr/>
        </p:nvSpPr>
        <p:spPr>
          <a:xfrm>
            <a:off x="1028700" y="3209456"/>
            <a:ext cx="7133680" cy="1676400"/>
          </a:xfrm>
          <a:prstGeom prst="rect">
            <a:avLst/>
          </a:prstGeom>
        </p:spPr>
        <p:txBody>
          <a:bodyPr lIns="0" tIns="0" rIns="0" bIns="0" rtlCol="0" anchor="t">
            <a:spAutoFit/>
          </a:bodyPr>
          <a:lstStyle/>
          <a:p>
            <a:pPr algn="l">
              <a:lnSpc>
                <a:spcPts val="12599"/>
              </a:lnSpc>
            </a:pPr>
            <a:r>
              <a:rPr lang="en-US" sz="9000">
                <a:solidFill>
                  <a:srgbClr val="FFFFFF"/>
                </a:solidFill>
                <a:latin typeface="Codec Pro Bold"/>
              </a:rPr>
              <a:t>THANK YOU!</a:t>
            </a:r>
          </a:p>
        </p:txBody>
      </p:sp>
      <p:sp>
        <p:nvSpPr>
          <p:cNvPr id="4" name="Freeform 4"/>
          <p:cNvSpPr/>
          <p:nvPr/>
        </p:nvSpPr>
        <p:spPr>
          <a:xfrm>
            <a:off x="15113356" y="636384"/>
            <a:ext cx="2889056" cy="2377302"/>
          </a:xfrm>
          <a:custGeom>
            <a:avLst/>
            <a:gdLst/>
            <a:ahLst/>
            <a:cxnLst/>
            <a:rect l="l" t="t" r="r" b="b"/>
            <a:pathLst>
              <a:path w="2889056" h="2377302">
                <a:moveTo>
                  <a:pt x="0" y="0"/>
                </a:moveTo>
                <a:lnTo>
                  <a:pt x="2889055" y="0"/>
                </a:lnTo>
                <a:lnTo>
                  <a:pt x="2889055" y="2377302"/>
                </a:lnTo>
                <a:lnTo>
                  <a:pt x="0" y="237730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TextBox 2"/>
          <p:cNvSpPr txBox="1"/>
          <p:nvPr/>
        </p:nvSpPr>
        <p:spPr>
          <a:xfrm>
            <a:off x="6341569" y="1966400"/>
            <a:ext cx="10365632" cy="1419225"/>
          </a:xfrm>
          <a:prstGeom prst="rect">
            <a:avLst/>
          </a:prstGeom>
        </p:spPr>
        <p:txBody>
          <a:bodyPr lIns="0" tIns="0" rIns="0" bIns="0" rtlCol="0" anchor="t">
            <a:spAutoFit/>
          </a:bodyPr>
          <a:lstStyle/>
          <a:p>
            <a:pPr marL="0" lvl="0" indent="0" algn="r">
              <a:lnSpc>
                <a:spcPts val="10125"/>
              </a:lnSpc>
            </a:pPr>
            <a:r>
              <a:rPr lang="en-US" sz="8437">
                <a:solidFill>
                  <a:srgbClr val="FFFFFF"/>
                </a:solidFill>
                <a:latin typeface="Codec Pro Bold"/>
              </a:rPr>
              <a:t>Dataset Description</a:t>
            </a:r>
          </a:p>
        </p:txBody>
      </p:sp>
      <p:grpSp>
        <p:nvGrpSpPr>
          <p:cNvPr id="3" name="Group 3"/>
          <p:cNvGrpSpPr/>
          <p:nvPr/>
        </p:nvGrpSpPr>
        <p:grpSpPr>
          <a:xfrm>
            <a:off x="1580798" y="5297613"/>
            <a:ext cx="4463902" cy="2227408"/>
            <a:chOff x="0" y="0"/>
            <a:chExt cx="5951870" cy="2969877"/>
          </a:xfrm>
        </p:grpSpPr>
        <p:sp>
          <p:nvSpPr>
            <p:cNvPr id="4" name="TextBox 4"/>
            <p:cNvSpPr txBox="1"/>
            <p:nvPr/>
          </p:nvSpPr>
          <p:spPr>
            <a:xfrm>
              <a:off x="0" y="-104775"/>
              <a:ext cx="5951870" cy="579755"/>
            </a:xfrm>
            <a:prstGeom prst="rect">
              <a:avLst/>
            </a:prstGeom>
          </p:spPr>
          <p:txBody>
            <a:bodyPr lIns="0" tIns="0" rIns="0" bIns="0" rtlCol="0" anchor="t">
              <a:spAutoFit/>
            </a:bodyPr>
            <a:lstStyle/>
            <a:p>
              <a:pPr marL="0" lvl="0" indent="0" algn="l">
                <a:lnSpc>
                  <a:spcPts val="3599"/>
                </a:lnSpc>
              </a:pPr>
              <a:r>
                <a:rPr lang="en-US" sz="2399" u="sng">
                  <a:solidFill>
                    <a:srgbClr val="FFFFFF"/>
                  </a:solidFill>
                  <a:latin typeface="Codec Pro Bold"/>
                </a:rPr>
                <a:t>Introduction</a:t>
              </a:r>
            </a:p>
          </p:txBody>
        </p:sp>
        <p:sp>
          <p:nvSpPr>
            <p:cNvPr id="5" name="TextBox 5"/>
            <p:cNvSpPr txBox="1"/>
            <p:nvPr/>
          </p:nvSpPr>
          <p:spPr>
            <a:xfrm>
              <a:off x="0" y="897999"/>
              <a:ext cx="5951870" cy="2071878"/>
            </a:xfrm>
            <a:prstGeom prst="rect">
              <a:avLst/>
            </a:prstGeom>
          </p:spPr>
          <p:txBody>
            <a:bodyPr lIns="0" tIns="0" rIns="0" bIns="0" rtlCol="0" anchor="t">
              <a:spAutoFit/>
            </a:bodyPr>
            <a:lstStyle/>
            <a:p>
              <a:pPr marL="0" lvl="0" indent="0" algn="l">
                <a:lnSpc>
                  <a:spcPts val="3135"/>
                </a:lnSpc>
              </a:pPr>
              <a:r>
                <a:rPr lang="en-US" sz="2090">
                  <a:solidFill>
                    <a:srgbClr val="FFFFFF"/>
                  </a:solidFill>
                  <a:latin typeface="Codec Pro"/>
                </a:rPr>
                <a:t>The dataset is sourced from a Portuguese banking institution and was created to predict the success of bank telemarketing efforts.</a:t>
              </a:r>
            </a:p>
          </p:txBody>
        </p:sp>
      </p:grpSp>
      <p:grpSp>
        <p:nvGrpSpPr>
          <p:cNvPr id="6" name="Group 6"/>
          <p:cNvGrpSpPr/>
          <p:nvPr/>
        </p:nvGrpSpPr>
        <p:grpSpPr>
          <a:xfrm>
            <a:off x="6912049" y="5297613"/>
            <a:ext cx="4463902" cy="2300464"/>
            <a:chOff x="0" y="0"/>
            <a:chExt cx="5951870" cy="3067286"/>
          </a:xfrm>
        </p:grpSpPr>
        <p:sp>
          <p:nvSpPr>
            <p:cNvPr id="7" name="TextBox 7"/>
            <p:cNvSpPr txBox="1"/>
            <p:nvPr/>
          </p:nvSpPr>
          <p:spPr>
            <a:xfrm>
              <a:off x="0" y="-104775"/>
              <a:ext cx="5951870" cy="579755"/>
            </a:xfrm>
            <a:prstGeom prst="rect">
              <a:avLst/>
            </a:prstGeom>
          </p:spPr>
          <p:txBody>
            <a:bodyPr lIns="0" tIns="0" rIns="0" bIns="0" rtlCol="0" anchor="t">
              <a:spAutoFit/>
            </a:bodyPr>
            <a:lstStyle/>
            <a:p>
              <a:pPr marL="0" lvl="0" indent="0" algn="l">
                <a:lnSpc>
                  <a:spcPts val="3599"/>
                </a:lnSpc>
              </a:pPr>
              <a:r>
                <a:rPr lang="en-US" sz="2399" u="sng">
                  <a:solidFill>
                    <a:srgbClr val="FFFFFF"/>
                  </a:solidFill>
                  <a:latin typeface="Codec Pro Bold"/>
                </a:rPr>
                <a:t>Dataset Overview</a:t>
              </a:r>
            </a:p>
          </p:txBody>
        </p:sp>
        <p:sp>
          <p:nvSpPr>
            <p:cNvPr id="8" name="TextBox 8"/>
            <p:cNvSpPr txBox="1"/>
            <p:nvPr/>
          </p:nvSpPr>
          <p:spPr>
            <a:xfrm>
              <a:off x="0" y="888474"/>
              <a:ext cx="5951870" cy="2178812"/>
            </a:xfrm>
            <a:prstGeom prst="rect">
              <a:avLst/>
            </a:prstGeom>
          </p:spPr>
          <p:txBody>
            <a:bodyPr lIns="0" tIns="0" rIns="0" bIns="0" rtlCol="0" anchor="t">
              <a:spAutoFit/>
            </a:bodyPr>
            <a:lstStyle/>
            <a:p>
              <a:pPr marL="0" lvl="0" indent="0" algn="l">
                <a:lnSpc>
                  <a:spcPts val="3258"/>
                </a:lnSpc>
              </a:pPr>
              <a:r>
                <a:rPr lang="en-US" sz="2172">
                  <a:solidFill>
                    <a:srgbClr val="FFFFFF"/>
                  </a:solidFill>
                  <a:latin typeface="Codec Pro"/>
                </a:rPr>
                <a:t>Comprising 41,188 observations and 21 attributes, including client data, campaign details, and social-economic indicators.</a:t>
              </a:r>
            </a:p>
          </p:txBody>
        </p:sp>
      </p:grpSp>
      <p:grpSp>
        <p:nvGrpSpPr>
          <p:cNvPr id="9" name="Group 9"/>
          <p:cNvGrpSpPr/>
          <p:nvPr/>
        </p:nvGrpSpPr>
        <p:grpSpPr>
          <a:xfrm>
            <a:off x="12243299" y="5297613"/>
            <a:ext cx="4463902" cy="2572403"/>
            <a:chOff x="0" y="0"/>
            <a:chExt cx="5951870" cy="3429871"/>
          </a:xfrm>
        </p:grpSpPr>
        <p:sp>
          <p:nvSpPr>
            <p:cNvPr id="10" name="TextBox 10"/>
            <p:cNvSpPr txBox="1"/>
            <p:nvPr/>
          </p:nvSpPr>
          <p:spPr>
            <a:xfrm>
              <a:off x="0" y="-104775"/>
              <a:ext cx="5951870" cy="579755"/>
            </a:xfrm>
            <a:prstGeom prst="rect">
              <a:avLst/>
            </a:prstGeom>
          </p:spPr>
          <p:txBody>
            <a:bodyPr lIns="0" tIns="0" rIns="0" bIns="0" rtlCol="0" anchor="t">
              <a:spAutoFit/>
            </a:bodyPr>
            <a:lstStyle/>
            <a:p>
              <a:pPr marL="0" lvl="0" indent="0" algn="l">
                <a:lnSpc>
                  <a:spcPts val="3599"/>
                </a:lnSpc>
              </a:pPr>
              <a:r>
                <a:rPr lang="en-US" sz="2399" u="sng">
                  <a:solidFill>
                    <a:srgbClr val="FFFFFF"/>
                  </a:solidFill>
                  <a:latin typeface="Codec Pro Bold"/>
                </a:rPr>
                <a:t>Purpose</a:t>
              </a:r>
            </a:p>
          </p:txBody>
        </p:sp>
        <p:sp>
          <p:nvSpPr>
            <p:cNvPr id="11" name="TextBox 11"/>
            <p:cNvSpPr txBox="1"/>
            <p:nvPr/>
          </p:nvSpPr>
          <p:spPr>
            <a:xfrm>
              <a:off x="0" y="888474"/>
              <a:ext cx="5951870" cy="2541397"/>
            </a:xfrm>
            <a:prstGeom prst="rect">
              <a:avLst/>
            </a:prstGeom>
          </p:spPr>
          <p:txBody>
            <a:bodyPr lIns="0" tIns="0" rIns="0" bIns="0" rtlCol="0" anchor="t">
              <a:spAutoFit/>
            </a:bodyPr>
            <a:lstStyle/>
            <a:p>
              <a:pPr marL="0" lvl="0" indent="0" algn="l">
                <a:lnSpc>
                  <a:spcPts val="3052"/>
                </a:lnSpc>
              </a:pPr>
              <a:r>
                <a:rPr lang="en-US" sz="2035">
                  <a:solidFill>
                    <a:srgbClr val="FFFFFF"/>
                  </a:solidFill>
                  <a:latin typeface="Codec Pro"/>
                </a:rPr>
                <a:t>Aimed at building predictive models to identify the likelihood of a client subscribing to a term deposit, aiding in resource optimization for future marketing campaigns.</a:t>
              </a:r>
            </a:p>
          </p:txBody>
        </p:sp>
      </p:grpSp>
      <p:sp>
        <p:nvSpPr>
          <p:cNvPr id="12" name="Freeform 12"/>
          <p:cNvSpPr/>
          <p:nvPr/>
        </p:nvSpPr>
        <p:spPr>
          <a:xfrm>
            <a:off x="1580798" y="1986056"/>
            <a:ext cx="3106771" cy="1513265"/>
          </a:xfrm>
          <a:custGeom>
            <a:avLst/>
            <a:gdLst/>
            <a:ahLst/>
            <a:cxnLst/>
            <a:rect l="l" t="t" r="r" b="b"/>
            <a:pathLst>
              <a:path w="3106771" h="1513265">
                <a:moveTo>
                  <a:pt x="0" y="0"/>
                </a:moveTo>
                <a:lnTo>
                  <a:pt x="3106772" y="0"/>
                </a:lnTo>
                <a:lnTo>
                  <a:pt x="3106772" y="1513264"/>
                </a:lnTo>
                <a:lnTo>
                  <a:pt x="0" y="1513264"/>
                </a:lnTo>
                <a:lnTo>
                  <a:pt x="0" y="0"/>
                </a:lnTo>
                <a:close/>
              </a:path>
            </a:pathLst>
          </a:custGeom>
          <a:blipFill>
            <a:blip r:embed="rId3">
              <a:extLst>
                <a:ext uri="{96DAC541-7B7A-43D3-8B79-37D633B846F1}">
                  <asvg:svgBlip xmlns:asvg="http://schemas.microsoft.com/office/drawing/2016/SVG/main" r:embed="rId4"/>
                </a:ext>
              </a:extLst>
            </a:blip>
            <a:stretch>
              <a:fillRect r="-1644" b="-94071"/>
            </a:stretch>
          </a:blipFill>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5536950"/>
          </a:xfrm>
          <a:prstGeom prst="rect">
            <a:avLst/>
          </a:prstGeom>
          <a:solidFill>
            <a:srgbClr val="365236"/>
          </a:solidFill>
        </p:spPr>
        <p:txBody>
          <a:bodyPr/>
          <a:lstStyle/>
          <a:p>
            <a:endParaRPr lang="en-US"/>
          </a:p>
        </p:txBody>
      </p:sp>
      <p:sp>
        <p:nvSpPr>
          <p:cNvPr id="3" name="TextBox 3"/>
          <p:cNvSpPr txBox="1"/>
          <p:nvPr/>
        </p:nvSpPr>
        <p:spPr>
          <a:xfrm>
            <a:off x="1028700" y="3229146"/>
            <a:ext cx="7133680" cy="1676400"/>
          </a:xfrm>
          <a:prstGeom prst="rect">
            <a:avLst/>
          </a:prstGeom>
        </p:spPr>
        <p:txBody>
          <a:bodyPr lIns="0" tIns="0" rIns="0" bIns="0" rtlCol="0" anchor="t">
            <a:spAutoFit/>
          </a:bodyPr>
          <a:lstStyle/>
          <a:p>
            <a:pPr algn="l">
              <a:lnSpc>
                <a:spcPts val="12599"/>
              </a:lnSpc>
            </a:pPr>
            <a:r>
              <a:rPr lang="en-US" sz="9000">
                <a:solidFill>
                  <a:srgbClr val="FFFFFF"/>
                </a:solidFill>
                <a:latin typeface="Codec Pro Bold"/>
              </a:rPr>
              <a:t>Q&amp;A Time</a:t>
            </a:r>
          </a:p>
        </p:txBody>
      </p:sp>
      <p:sp>
        <p:nvSpPr>
          <p:cNvPr id="4" name="Freeform 4"/>
          <p:cNvSpPr/>
          <p:nvPr/>
        </p:nvSpPr>
        <p:spPr>
          <a:xfrm>
            <a:off x="15113356" y="636384"/>
            <a:ext cx="2889056" cy="2377302"/>
          </a:xfrm>
          <a:custGeom>
            <a:avLst/>
            <a:gdLst/>
            <a:ahLst/>
            <a:cxnLst/>
            <a:rect l="l" t="t" r="r" b="b"/>
            <a:pathLst>
              <a:path w="2889056" h="2377302">
                <a:moveTo>
                  <a:pt x="0" y="0"/>
                </a:moveTo>
                <a:lnTo>
                  <a:pt x="2889055" y="0"/>
                </a:lnTo>
                <a:lnTo>
                  <a:pt x="2889055" y="2377302"/>
                </a:lnTo>
                <a:lnTo>
                  <a:pt x="0" y="237730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6523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924598090"/>
              </p:ext>
            </p:extLst>
          </p:nvPr>
        </p:nvGraphicFramePr>
        <p:xfrm>
          <a:off x="1028700" y="1962150"/>
          <a:ext cx="7848239" cy="7296148"/>
        </p:xfrm>
        <a:graphic>
          <a:graphicData uri="http://schemas.openxmlformats.org/drawingml/2006/table">
            <a:tbl>
              <a:tblPr/>
              <a:tblGrid>
                <a:gridCol w="1082841">
                  <a:extLst>
                    <a:ext uri="{9D8B030D-6E8A-4147-A177-3AD203B41FA5}">
                      <a16:colId xmlns:a16="http://schemas.microsoft.com/office/drawing/2014/main" val="20000"/>
                    </a:ext>
                  </a:extLst>
                </a:gridCol>
                <a:gridCol w="1994174">
                  <a:extLst>
                    <a:ext uri="{9D8B030D-6E8A-4147-A177-3AD203B41FA5}">
                      <a16:colId xmlns:a16="http://schemas.microsoft.com/office/drawing/2014/main" val="20001"/>
                    </a:ext>
                  </a:extLst>
                </a:gridCol>
                <a:gridCol w="2377359">
                  <a:extLst>
                    <a:ext uri="{9D8B030D-6E8A-4147-A177-3AD203B41FA5}">
                      <a16:colId xmlns:a16="http://schemas.microsoft.com/office/drawing/2014/main" val="20002"/>
                    </a:ext>
                  </a:extLst>
                </a:gridCol>
                <a:gridCol w="2393865">
                  <a:extLst>
                    <a:ext uri="{9D8B030D-6E8A-4147-A177-3AD203B41FA5}">
                      <a16:colId xmlns:a16="http://schemas.microsoft.com/office/drawing/2014/main" val="20003"/>
                    </a:ext>
                  </a:extLst>
                </a:gridCol>
              </a:tblGrid>
              <a:tr h="906058">
                <a:tc>
                  <a:txBody>
                    <a:bodyPr/>
                    <a:lstStyle/>
                    <a:p>
                      <a:pPr algn="ctr">
                        <a:lnSpc>
                          <a:spcPts val="2160"/>
                        </a:lnSpc>
                        <a:defRPr/>
                      </a:pPr>
                      <a:r>
                        <a:rPr lang="en-US" sz="1800">
                          <a:solidFill>
                            <a:srgbClr val="FFFFFF"/>
                          </a:solidFill>
                          <a:latin typeface="Codec Pro Bold"/>
                        </a:rPr>
                        <a:t>No</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Attribute Name</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Data Type</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Missing Value Percentage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639009">
                <a:tc>
                  <a:txBody>
                    <a:bodyPr/>
                    <a:lstStyle/>
                    <a:p>
                      <a:pPr algn="ctr">
                        <a:lnSpc>
                          <a:spcPts val="2160"/>
                        </a:lnSpc>
                        <a:defRPr/>
                      </a:pPr>
                      <a:r>
                        <a:rPr lang="en-US" sz="1800">
                          <a:solidFill>
                            <a:srgbClr val="365236"/>
                          </a:solidFill>
                          <a:latin typeface="Codec Pro Bold"/>
                        </a:rPr>
                        <a:t>1</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dirty="0">
                          <a:solidFill>
                            <a:srgbClr val="365236"/>
                          </a:solidFill>
                          <a:latin typeface="Codec Pro Bold"/>
                        </a:rPr>
                        <a:t>age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dirty="0">
                          <a:solidFill>
                            <a:srgbClr val="365236"/>
                          </a:solidFill>
                          <a:latin typeface="Codec Pro Bold"/>
                        </a:rPr>
                        <a:t>integer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1"/>
                  </a:ext>
                </a:extLst>
              </a:tr>
              <a:tr h="639009">
                <a:tc>
                  <a:txBody>
                    <a:bodyPr/>
                    <a:lstStyle/>
                    <a:p>
                      <a:pPr algn="ctr">
                        <a:lnSpc>
                          <a:spcPts val="2160"/>
                        </a:lnSpc>
                        <a:defRPr/>
                      </a:pPr>
                      <a:r>
                        <a:rPr lang="en-US" sz="1800">
                          <a:solidFill>
                            <a:srgbClr val="FFFFFF"/>
                          </a:solidFill>
                          <a:latin typeface="Codec Pro Bold"/>
                        </a:rPr>
                        <a:t>2</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job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0.8</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2"/>
                  </a:ext>
                </a:extLst>
              </a:tr>
              <a:tr h="639009">
                <a:tc>
                  <a:txBody>
                    <a:bodyPr/>
                    <a:lstStyle/>
                    <a:p>
                      <a:pPr algn="ctr">
                        <a:lnSpc>
                          <a:spcPts val="2160"/>
                        </a:lnSpc>
                        <a:defRPr/>
                      </a:pPr>
                      <a:r>
                        <a:rPr lang="en-US" sz="1800">
                          <a:solidFill>
                            <a:srgbClr val="FFFFFF"/>
                          </a:solidFill>
                          <a:latin typeface="Codec Pro Bold"/>
                        </a:rPr>
                        <a:t>3</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marital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0.2</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3"/>
                  </a:ext>
                </a:extLst>
              </a:tr>
              <a:tr h="639009">
                <a:tc>
                  <a:txBody>
                    <a:bodyPr/>
                    <a:lstStyle/>
                    <a:p>
                      <a:pPr algn="ctr">
                        <a:lnSpc>
                          <a:spcPts val="2160"/>
                        </a:lnSpc>
                        <a:defRPr/>
                      </a:pPr>
                      <a:r>
                        <a:rPr lang="en-US" sz="1800">
                          <a:solidFill>
                            <a:srgbClr val="FFFFFF"/>
                          </a:solidFill>
                          <a:latin typeface="Codec Pro Bold"/>
                        </a:rPr>
                        <a:t>4</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education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4.2</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4"/>
                  </a:ext>
                </a:extLst>
              </a:tr>
              <a:tr h="639009">
                <a:tc>
                  <a:txBody>
                    <a:bodyPr/>
                    <a:lstStyle/>
                    <a:p>
                      <a:pPr algn="ctr">
                        <a:lnSpc>
                          <a:spcPts val="2160"/>
                        </a:lnSpc>
                        <a:defRPr/>
                      </a:pPr>
                      <a:r>
                        <a:rPr lang="en-US" sz="1800">
                          <a:solidFill>
                            <a:srgbClr val="FFFFFF"/>
                          </a:solidFill>
                          <a:latin typeface="Codec Pro Bold"/>
                        </a:rPr>
                        <a:t>5</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default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categorical(binary)</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20.9</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5"/>
                  </a:ext>
                </a:extLst>
              </a:tr>
              <a:tr h="639009">
                <a:tc>
                  <a:txBody>
                    <a:bodyPr/>
                    <a:lstStyle/>
                    <a:p>
                      <a:pPr algn="ctr">
                        <a:lnSpc>
                          <a:spcPts val="2160"/>
                        </a:lnSpc>
                        <a:defRPr/>
                      </a:pPr>
                      <a:r>
                        <a:rPr lang="en-US" sz="1800">
                          <a:solidFill>
                            <a:srgbClr val="FFFFFF"/>
                          </a:solidFill>
                          <a:latin typeface="Codec Pro Bold"/>
                        </a:rPr>
                        <a:t>6</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housing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categorical(binary)</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2.4</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6"/>
                  </a:ext>
                </a:extLst>
              </a:tr>
              <a:tr h="639009">
                <a:tc>
                  <a:txBody>
                    <a:bodyPr/>
                    <a:lstStyle/>
                    <a:p>
                      <a:pPr algn="ctr">
                        <a:lnSpc>
                          <a:spcPts val="2160"/>
                        </a:lnSpc>
                        <a:defRPr/>
                      </a:pPr>
                      <a:r>
                        <a:rPr lang="en-US" sz="1800">
                          <a:solidFill>
                            <a:srgbClr val="FFFFFF"/>
                          </a:solidFill>
                          <a:latin typeface="Codec Pro Bold"/>
                        </a:rPr>
                        <a:t>7</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loan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categorical(binary)</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2.4</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7"/>
                  </a:ext>
                </a:extLst>
              </a:tr>
              <a:tr h="639009">
                <a:tc>
                  <a:txBody>
                    <a:bodyPr/>
                    <a:lstStyle/>
                    <a:p>
                      <a:pPr algn="ctr">
                        <a:lnSpc>
                          <a:spcPts val="2160"/>
                        </a:lnSpc>
                        <a:defRPr/>
                      </a:pPr>
                      <a:r>
                        <a:rPr lang="en-US" sz="1800">
                          <a:solidFill>
                            <a:srgbClr val="FFFFFF"/>
                          </a:solidFill>
                          <a:latin typeface="Codec Pro Bold"/>
                        </a:rPr>
                        <a:t>8</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contact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8"/>
                  </a:ext>
                </a:extLst>
              </a:tr>
              <a:tr h="639009">
                <a:tc>
                  <a:txBody>
                    <a:bodyPr/>
                    <a:lstStyle/>
                    <a:p>
                      <a:pPr algn="ctr">
                        <a:lnSpc>
                          <a:spcPts val="2160"/>
                        </a:lnSpc>
                        <a:defRPr/>
                      </a:pPr>
                      <a:r>
                        <a:rPr lang="en-US" sz="1800">
                          <a:solidFill>
                            <a:srgbClr val="FFFFFF"/>
                          </a:solidFill>
                          <a:latin typeface="Codec Pro Bold"/>
                        </a:rPr>
                        <a:t>9</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month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date</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9"/>
                  </a:ext>
                </a:extLst>
              </a:tr>
              <a:tr h="639009">
                <a:tc>
                  <a:txBody>
                    <a:bodyPr/>
                    <a:lstStyle/>
                    <a:p>
                      <a:pPr algn="ctr">
                        <a:lnSpc>
                          <a:spcPts val="2160"/>
                        </a:lnSpc>
                        <a:defRPr/>
                      </a:pPr>
                      <a:r>
                        <a:rPr lang="en-US" sz="1800">
                          <a:solidFill>
                            <a:srgbClr val="FFFFFF"/>
                          </a:solidFill>
                          <a:latin typeface="Codec Pro Bold"/>
                        </a:rPr>
                        <a:t>10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err="1">
                          <a:solidFill>
                            <a:srgbClr val="FFFFFF"/>
                          </a:solidFill>
                          <a:latin typeface="Codec Pro Bold"/>
                        </a:rPr>
                        <a:t>day_of_week</a:t>
                      </a:r>
                      <a:r>
                        <a:rPr lang="en-US" sz="1800" dirty="0">
                          <a:solidFill>
                            <a:srgbClr val="FFFFFF"/>
                          </a:solidFill>
                          <a:latin typeface="Codec Pro Bold"/>
                        </a:rPr>
                        <a:t>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date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0</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10"/>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2368696166"/>
              </p:ext>
            </p:extLst>
          </p:nvPr>
        </p:nvGraphicFramePr>
        <p:xfrm>
          <a:off x="9358314" y="1782455"/>
          <a:ext cx="7588823" cy="8211055"/>
        </p:xfrm>
        <a:graphic>
          <a:graphicData uri="http://schemas.openxmlformats.org/drawingml/2006/table">
            <a:tbl>
              <a:tblPr/>
              <a:tblGrid>
                <a:gridCol w="867551">
                  <a:extLst>
                    <a:ext uri="{9D8B030D-6E8A-4147-A177-3AD203B41FA5}">
                      <a16:colId xmlns:a16="http://schemas.microsoft.com/office/drawing/2014/main" val="20000"/>
                    </a:ext>
                  </a:extLst>
                </a:gridCol>
                <a:gridCol w="2041671">
                  <a:extLst>
                    <a:ext uri="{9D8B030D-6E8A-4147-A177-3AD203B41FA5}">
                      <a16:colId xmlns:a16="http://schemas.microsoft.com/office/drawing/2014/main" val="20001"/>
                    </a:ext>
                  </a:extLst>
                </a:gridCol>
                <a:gridCol w="2129345">
                  <a:extLst>
                    <a:ext uri="{9D8B030D-6E8A-4147-A177-3AD203B41FA5}">
                      <a16:colId xmlns:a16="http://schemas.microsoft.com/office/drawing/2014/main" val="20002"/>
                    </a:ext>
                  </a:extLst>
                </a:gridCol>
                <a:gridCol w="2550256">
                  <a:extLst>
                    <a:ext uri="{9D8B030D-6E8A-4147-A177-3AD203B41FA5}">
                      <a16:colId xmlns:a16="http://schemas.microsoft.com/office/drawing/2014/main" val="20003"/>
                    </a:ext>
                  </a:extLst>
                </a:gridCol>
              </a:tblGrid>
              <a:tr h="905926">
                <a:tc>
                  <a:txBody>
                    <a:bodyPr/>
                    <a:lstStyle/>
                    <a:p>
                      <a:pPr algn="ctr">
                        <a:lnSpc>
                          <a:spcPts val="2160"/>
                        </a:lnSpc>
                        <a:defRPr/>
                      </a:pPr>
                      <a:r>
                        <a:rPr lang="en-US" sz="1800">
                          <a:solidFill>
                            <a:srgbClr val="FFFFFF"/>
                          </a:solidFill>
                          <a:latin typeface="Codec Pro Bold"/>
                        </a:rPr>
                        <a:t>No</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Attribute Name</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Data Type</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tc>
                  <a:txBody>
                    <a:bodyPr/>
                    <a:lstStyle/>
                    <a:p>
                      <a:pPr algn="ctr">
                        <a:lnSpc>
                          <a:spcPts val="2160"/>
                        </a:lnSpc>
                        <a:defRPr/>
                      </a:pPr>
                      <a:r>
                        <a:rPr lang="en-US" sz="1800">
                          <a:solidFill>
                            <a:srgbClr val="FFFFFF"/>
                          </a:solidFill>
                          <a:latin typeface="Codec Pro Bold"/>
                        </a:rPr>
                        <a:t>Missing Value </a:t>
                      </a:r>
                      <a:endParaRPr lang="en-US" sz="1100"/>
                    </a:p>
                    <a:p>
                      <a:pPr algn="ctr">
                        <a:lnSpc>
                          <a:spcPts val="2160"/>
                        </a:lnSpc>
                      </a:pPr>
                      <a:r>
                        <a:rPr lang="en-US" sz="1800">
                          <a:solidFill>
                            <a:srgbClr val="FFFFFF"/>
                          </a:solidFill>
                          <a:latin typeface="Codec Pro Bold"/>
                        </a:rPr>
                        <a:t>Percentage %</a:t>
                      </a:r>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648959">
                <a:tc>
                  <a:txBody>
                    <a:bodyPr/>
                    <a:lstStyle/>
                    <a:p>
                      <a:pPr algn="ctr">
                        <a:lnSpc>
                          <a:spcPts val="2160"/>
                        </a:lnSpc>
                        <a:defRPr/>
                      </a:pPr>
                      <a:r>
                        <a:rPr lang="en-US" sz="1800">
                          <a:solidFill>
                            <a:srgbClr val="FFFFFF"/>
                          </a:solidFill>
                          <a:latin typeface="Codec Pro Bold"/>
                        </a:rPr>
                        <a:t>11</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duration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integer</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1"/>
                  </a:ext>
                </a:extLst>
              </a:tr>
              <a:tr h="638916">
                <a:tc>
                  <a:txBody>
                    <a:bodyPr/>
                    <a:lstStyle/>
                    <a:p>
                      <a:pPr algn="ctr">
                        <a:lnSpc>
                          <a:spcPts val="2160"/>
                        </a:lnSpc>
                        <a:defRPr/>
                      </a:pPr>
                      <a:r>
                        <a:rPr lang="en-US" sz="1800">
                          <a:solidFill>
                            <a:srgbClr val="365236"/>
                          </a:solidFill>
                          <a:latin typeface="Codec Pro Bold"/>
                        </a:rPr>
                        <a:t>12</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campaign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integer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2"/>
                  </a:ext>
                </a:extLst>
              </a:tr>
              <a:tr h="638916">
                <a:tc>
                  <a:txBody>
                    <a:bodyPr/>
                    <a:lstStyle/>
                    <a:p>
                      <a:pPr algn="ctr">
                        <a:lnSpc>
                          <a:spcPts val="2160"/>
                        </a:lnSpc>
                        <a:defRPr/>
                      </a:pPr>
                      <a:r>
                        <a:rPr lang="en-US" sz="1800">
                          <a:solidFill>
                            <a:srgbClr val="365236"/>
                          </a:solidFill>
                          <a:latin typeface="Codec Pro Bold"/>
                        </a:rPr>
                        <a:t>13</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pdays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integer</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3"/>
                  </a:ext>
                </a:extLst>
              </a:tr>
              <a:tr h="638916">
                <a:tc>
                  <a:txBody>
                    <a:bodyPr/>
                    <a:lstStyle/>
                    <a:p>
                      <a:pPr algn="ctr">
                        <a:lnSpc>
                          <a:spcPts val="2160"/>
                        </a:lnSpc>
                        <a:defRPr/>
                      </a:pPr>
                      <a:r>
                        <a:rPr lang="en-US" sz="1800">
                          <a:solidFill>
                            <a:srgbClr val="365236"/>
                          </a:solidFill>
                          <a:latin typeface="Codec Pro Bold"/>
                        </a:rPr>
                        <a:t>14</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previous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integer</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4"/>
                  </a:ext>
                </a:extLst>
              </a:tr>
              <a:tr h="638916">
                <a:tc>
                  <a:txBody>
                    <a:bodyPr/>
                    <a:lstStyle/>
                    <a:p>
                      <a:pPr algn="ctr">
                        <a:lnSpc>
                          <a:spcPts val="2160"/>
                        </a:lnSpc>
                        <a:defRPr/>
                      </a:pPr>
                      <a:r>
                        <a:rPr lang="en-US" sz="1800">
                          <a:solidFill>
                            <a:srgbClr val="FFFFFF"/>
                          </a:solidFill>
                          <a:latin typeface="Codec Pro Bold"/>
                        </a:rPr>
                        <a:t>15</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err="1">
                          <a:solidFill>
                            <a:srgbClr val="FFFFFF"/>
                          </a:solidFill>
                          <a:latin typeface="Codec Pro Bold"/>
                        </a:rPr>
                        <a:t>poutcome</a:t>
                      </a:r>
                      <a:r>
                        <a:rPr lang="en-US" sz="1800" dirty="0">
                          <a:solidFill>
                            <a:srgbClr val="FFFFFF"/>
                          </a:solidFill>
                          <a:latin typeface="Codec Pro Bold"/>
                        </a:rPr>
                        <a:t>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categorical </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5"/>
                  </a:ext>
                </a:extLst>
              </a:tr>
              <a:tr h="638916">
                <a:tc>
                  <a:txBody>
                    <a:bodyPr/>
                    <a:lstStyle/>
                    <a:p>
                      <a:pPr algn="ctr">
                        <a:lnSpc>
                          <a:spcPts val="2160"/>
                        </a:lnSpc>
                        <a:defRPr/>
                      </a:pPr>
                      <a:r>
                        <a:rPr lang="en-US" sz="1800">
                          <a:solidFill>
                            <a:srgbClr val="FFFFFF"/>
                          </a:solidFill>
                          <a:latin typeface="Codec Pro Bold"/>
                        </a:rPr>
                        <a:t>16</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emp.var.rate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6"/>
                  </a:ext>
                </a:extLst>
              </a:tr>
              <a:tr h="638916">
                <a:tc>
                  <a:txBody>
                    <a:bodyPr/>
                    <a:lstStyle/>
                    <a:p>
                      <a:pPr algn="ctr">
                        <a:lnSpc>
                          <a:spcPts val="2160"/>
                        </a:lnSpc>
                        <a:defRPr/>
                      </a:pPr>
                      <a:r>
                        <a:rPr lang="en-US" sz="1800">
                          <a:solidFill>
                            <a:srgbClr val="FFFFFF"/>
                          </a:solidFill>
                          <a:latin typeface="Codec Pro Bold"/>
                        </a:rPr>
                        <a:t>17</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cons.price.idx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7"/>
                  </a:ext>
                </a:extLst>
              </a:tr>
              <a:tr h="638916">
                <a:tc>
                  <a:txBody>
                    <a:bodyPr/>
                    <a:lstStyle/>
                    <a:p>
                      <a:pPr algn="ctr">
                        <a:lnSpc>
                          <a:spcPts val="2160"/>
                        </a:lnSpc>
                        <a:defRPr/>
                      </a:pPr>
                      <a:r>
                        <a:rPr lang="en-US" sz="1800">
                          <a:solidFill>
                            <a:srgbClr val="FFFFFF"/>
                          </a:solidFill>
                          <a:latin typeface="Codec Pro Bold"/>
                        </a:rPr>
                        <a:t>18</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cons.conf.idx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08"/>
                  </a:ext>
                </a:extLst>
              </a:tr>
              <a:tr h="638916">
                <a:tc>
                  <a:txBody>
                    <a:bodyPr/>
                    <a:lstStyle/>
                    <a:p>
                      <a:pPr algn="ctr">
                        <a:lnSpc>
                          <a:spcPts val="2160"/>
                        </a:lnSpc>
                        <a:defRPr/>
                      </a:pPr>
                      <a:r>
                        <a:rPr lang="en-US" sz="1800">
                          <a:solidFill>
                            <a:srgbClr val="365236"/>
                          </a:solidFill>
                          <a:latin typeface="Codec Pro Bold"/>
                        </a:rPr>
                        <a:t>19</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euribor3m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09"/>
                  </a:ext>
                </a:extLst>
              </a:tr>
              <a:tr h="638916">
                <a:tc>
                  <a:txBody>
                    <a:bodyPr/>
                    <a:lstStyle/>
                    <a:p>
                      <a:pPr algn="ctr">
                        <a:lnSpc>
                          <a:spcPts val="2160"/>
                        </a:lnSpc>
                        <a:defRPr/>
                      </a:pPr>
                      <a:r>
                        <a:rPr lang="en-US" sz="1800">
                          <a:solidFill>
                            <a:srgbClr val="365236"/>
                          </a:solidFill>
                          <a:latin typeface="Codec Pro Bold"/>
                        </a:rPr>
                        <a:t>20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nr.employed </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numeric</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tc>
                  <a:txBody>
                    <a:bodyPr/>
                    <a:lstStyle/>
                    <a:p>
                      <a:pPr algn="ctr">
                        <a:lnSpc>
                          <a:spcPts val="2160"/>
                        </a:lnSpc>
                        <a:defRPr/>
                      </a:pPr>
                      <a:r>
                        <a:rPr lang="en-US" sz="1800">
                          <a:solidFill>
                            <a:srgbClr val="365236"/>
                          </a:solidFill>
                          <a:latin typeface="Codec Pro Bold"/>
                        </a:rPr>
                        <a:t>0</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8BE"/>
                    </a:solidFill>
                  </a:tcPr>
                </a:tc>
                <a:extLst>
                  <a:ext uri="{0D108BD9-81ED-4DB2-BD59-A6C34878D82A}">
                    <a16:rowId xmlns:a16="http://schemas.microsoft.com/office/drawing/2014/main" val="10010"/>
                  </a:ext>
                </a:extLst>
              </a:tr>
              <a:tr h="905926">
                <a:tc>
                  <a:txBody>
                    <a:bodyPr/>
                    <a:lstStyle/>
                    <a:p>
                      <a:pPr algn="ctr">
                        <a:lnSpc>
                          <a:spcPts val="2160"/>
                        </a:lnSpc>
                        <a:defRPr/>
                      </a:pPr>
                      <a:r>
                        <a:rPr lang="en-US" sz="1800">
                          <a:solidFill>
                            <a:srgbClr val="FFFFFF"/>
                          </a:solidFill>
                          <a:latin typeface="Codec Pro Bold"/>
                        </a:rPr>
                        <a:t>21</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a:solidFill>
                            <a:srgbClr val="FFFFFF"/>
                          </a:solidFill>
                          <a:latin typeface="Codec Pro Bold"/>
                        </a:rPr>
                        <a:t>y(output)</a:t>
                      </a:r>
                      <a:endParaRPr lang="en-US" sz="110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categorical(binary)</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tc>
                  <a:txBody>
                    <a:bodyPr/>
                    <a:lstStyle/>
                    <a:p>
                      <a:pPr algn="ctr">
                        <a:lnSpc>
                          <a:spcPts val="2160"/>
                        </a:lnSpc>
                        <a:defRPr/>
                      </a:pPr>
                      <a:r>
                        <a:rPr lang="en-US" sz="1800" dirty="0">
                          <a:solidFill>
                            <a:srgbClr val="FFFFFF"/>
                          </a:solidFill>
                          <a:latin typeface="Codec Pro Bold"/>
                        </a:rPr>
                        <a:t>0</a:t>
                      </a:r>
                      <a:endParaRPr lang="en-US" sz="1100" dirty="0"/>
                    </a:p>
                  </a:txBody>
                  <a:tcPr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C987C"/>
                    </a:solidFill>
                  </a:tcPr>
                </a:tc>
                <a:extLst>
                  <a:ext uri="{0D108BD9-81ED-4DB2-BD59-A6C34878D82A}">
                    <a16:rowId xmlns:a16="http://schemas.microsoft.com/office/drawing/2014/main" val="10011"/>
                  </a:ext>
                </a:extLst>
              </a:tr>
            </a:tbl>
          </a:graphicData>
        </a:graphic>
      </p:graphicFrame>
      <p:sp>
        <p:nvSpPr>
          <p:cNvPr id="4" name="TextBox 4"/>
          <p:cNvSpPr txBox="1"/>
          <p:nvPr/>
        </p:nvSpPr>
        <p:spPr>
          <a:xfrm>
            <a:off x="784763" y="209550"/>
            <a:ext cx="11713003" cy="1352550"/>
          </a:xfrm>
          <a:prstGeom prst="rect">
            <a:avLst/>
          </a:prstGeom>
        </p:spPr>
        <p:txBody>
          <a:bodyPr lIns="0" tIns="0" rIns="0" bIns="0" rtlCol="0" anchor="t">
            <a:spAutoFit/>
          </a:bodyPr>
          <a:lstStyle/>
          <a:p>
            <a:pPr algn="l">
              <a:lnSpc>
                <a:spcPts val="9600"/>
              </a:lnSpc>
            </a:pPr>
            <a:r>
              <a:rPr lang="en-US" sz="8000">
                <a:solidFill>
                  <a:srgbClr val="FFFFFF"/>
                </a:solidFill>
                <a:latin typeface="Codec Pro Bold"/>
              </a:rPr>
              <a:t>Dataset Description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78812"/>
            <a:ext cx="15246252" cy="2295525"/>
          </a:xfrm>
          <a:prstGeom prst="rect">
            <a:avLst/>
          </a:prstGeom>
        </p:spPr>
        <p:txBody>
          <a:bodyPr lIns="0" tIns="0" rIns="0" bIns="0" rtlCol="0" anchor="t">
            <a:spAutoFit/>
          </a:bodyPr>
          <a:lstStyle/>
          <a:p>
            <a:pPr algn="l">
              <a:lnSpc>
                <a:spcPts val="8640"/>
              </a:lnSpc>
            </a:pPr>
            <a:r>
              <a:rPr lang="en-US" sz="7200">
                <a:solidFill>
                  <a:srgbClr val="365236"/>
                </a:solidFill>
                <a:latin typeface="Codec Pro Bold"/>
              </a:rPr>
              <a:t>Dataset Description</a:t>
            </a:r>
          </a:p>
          <a:p>
            <a:pPr algn="l">
              <a:lnSpc>
                <a:spcPts val="8640"/>
              </a:lnSpc>
            </a:pPr>
            <a:r>
              <a:rPr lang="en-US" sz="7200">
                <a:solidFill>
                  <a:srgbClr val="365236"/>
                </a:solidFill>
                <a:latin typeface="Codec Pro Bold"/>
              </a:rPr>
              <a:t>-Handling Missing Values</a:t>
            </a:r>
          </a:p>
        </p:txBody>
      </p:sp>
      <p:grpSp>
        <p:nvGrpSpPr>
          <p:cNvPr id="3" name="Group 3"/>
          <p:cNvGrpSpPr/>
          <p:nvPr/>
        </p:nvGrpSpPr>
        <p:grpSpPr>
          <a:xfrm>
            <a:off x="1028700" y="3518603"/>
            <a:ext cx="5147618" cy="6055360"/>
            <a:chOff x="0" y="0"/>
            <a:chExt cx="6863491" cy="8073813"/>
          </a:xfrm>
        </p:grpSpPr>
        <p:sp>
          <p:nvSpPr>
            <p:cNvPr id="4" name="AutoShape 4"/>
            <p:cNvSpPr/>
            <p:nvPr/>
          </p:nvSpPr>
          <p:spPr>
            <a:xfrm>
              <a:off x="0" y="0"/>
              <a:ext cx="6863491" cy="8073813"/>
            </a:xfrm>
            <a:prstGeom prst="rect">
              <a:avLst/>
            </a:prstGeom>
            <a:solidFill>
              <a:srgbClr val="365236"/>
            </a:solidFill>
          </p:spPr>
          <p:txBody>
            <a:bodyPr/>
            <a:lstStyle/>
            <a:p>
              <a:endParaRPr lang="en-US"/>
            </a:p>
          </p:txBody>
        </p:sp>
        <p:sp>
          <p:nvSpPr>
            <p:cNvPr id="5" name="TextBox 5"/>
            <p:cNvSpPr txBox="1"/>
            <p:nvPr/>
          </p:nvSpPr>
          <p:spPr>
            <a:xfrm>
              <a:off x="807463" y="3208012"/>
              <a:ext cx="5248566" cy="2282825"/>
            </a:xfrm>
            <a:prstGeom prst="rect">
              <a:avLst/>
            </a:prstGeom>
          </p:spPr>
          <p:txBody>
            <a:bodyPr lIns="0" tIns="0" rIns="0" bIns="0" rtlCol="0" anchor="t">
              <a:spAutoFit/>
            </a:bodyPr>
            <a:lstStyle/>
            <a:p>
              <a:pPr marL="0" lvl="0" indent="0" algn="l">
                <a:lnSpc>
                  <a:spcPts val="3360"/>
                </a:lnSpc>
                <a:spcBef>
                  <a:spcPct val="0"/>
                </a:spcBef>
              </a:pPr>
              <a:r>
                <a:rPr lang="en-US" sz="2800" dirty="0">
                  <a:solidFill>
                    <a:srgbClr val="FFFFFF"/>
                  </a:solidFill>
                  <a:latin typeface="Codec Pro Bold"/>
                </a:rPr>
                <a:t>Missing/unclear responses (e.g., 'unknown' in education) set as NA</a:t>
              </a:r>
            </a:p>
          </p:txBody>
        </p:sp>
        <p:sp>
          <p:nvSpPr>
            <p:cNvPr id="6" name="TextBox 6"/>
            <p:cNvSpPr txBox="1"/>
            <p:nvPr/>
          </p:nvSpPr>
          <p:spPr>
            <a:xfrm>
              <a:off x="807463" y="1110715"/>
              <a:ext cx="5248566" cy="1768475"/>
            </a:xfrm>
            <a:prstGeom prst="rect">
              <a:avLst/>
            </a:prstGeom>
          </p:spPr>
          <p:txBody>
            <a:bodyPr lIns="0" tIns="0" rIns="0" bIns="0" rtlCol="0" anchor="t">
              <a:spAutoFit/>
            </a:bodyPr>
            <a:lstStyle/>
            <a:p>
              <a:pPr marL="0" lvl="0" indent="0" algn="l">
                <a:lnSpc>
                  <a:spcPts val="5040"/>
                </a:lnSpc>
                <a:spcBef>
                  <a:spcPct val="0"/>
                </a:spcBef>
              </a:pPr>
              <a:r>
                <a:rPr lang="en-US" sz="4200">
                  <a:solidFill>
                    <a:srgbClr val="FFFFFF"/>
                  </a:solidFill>
                  <a:latin typeface="Codec Pro Bold"/>
                </a:rPr>
                <a:t>01 Categorical Variables</a:t>
              </a:r>
            </a:p>
          </p:txBody>
        </p:sp>
      </p:grpSp>
      <p:grpSp>
        <p:nvGrpSpPr>
          <p:cNvPr id="7" name="Group 7"/>
          <p:cNvGrpSpPr/>
          <p:nvPr/>
        </p:nvGrpSpPr>
        <p:grpSpPr>
          <a:xfrm>
            <a:off x="6570191" y="3518603"/>
            <a:ext cx="5147618" cy="6055360"/>
            <a:chOff x="0" y="0"/>
            <a:chExt cx="6863491" cy="8073813"/>
          </a:xfrm>
        </p:grpSpPr>
        <p:sp>
          <p:nvSpPr>
            <p:cNvPr id="8" name="AutoShape 8"/>
            <p:cNvSpPr/>
            <p:nvPr/>
          </p:nvSpPr>
          <p:spPr>
            <a:xfrm>
              <a:off x="0" y="0"/>
              <a:ext cx="6863491" cy="8073813"/>
            </a:xfrm>
            <a:prstGeom prst="rect">
              <a:avLst/>
            </a:prstGeom>
            <a:solidFill>
              <a:srgbClr val="7C987C"/>
            </a:solidFill>
          </p:spPr>
          <p:txBody>
            <a:bodyPr/>
            <a:lstStyle/>
            <a:p>
              <a:endParaRPr lang="en-US"/>
            </a:p>
          </p:txBody>
        </p:sp>
        <p:sp>
          <p:nvSpPr>
            <p:cNvPr id="9" name="TextBox 9"/>
            <p:cNvSpPr txBox="1"/>
            <p:nvPr/>
          </p:nvSpPr>
          <p:spPr>
            <a:xfrm>
              <a:off x="807463" y="3208012"/>
              <a:ext cx="5248566" cy="2282825"/>
            </a:xfrm>
            <a:prstGeom prst="rect">
              <a:avLst/>
            </a:prstGeom>
          </p:spPr>
          <p:txBody>
            <a:bodyPr lIns="0" tIns="0" rIns="0" bIns="0" rtlCol="0" anchor="t">
              <a:spAutoFit/>
            </a:bodyPr>
            <a:lstStyle/>
            <a:p>
              <a:pPr marL="0" lvl="0" indent="0" algn="l">
                <a:lnSpc>
                  <a:spcPts val="3360"/>
                </a:lnSpc>
                <a:spcBef>
                  <a:spcPct val="0"/>
                </a:spcBef>
              </a:pPr>
              <a:r>
                <a:rPr lang="en-US" sz="2800" dirty="0">
                  <a:solidFill>
                    <a:srgbClr val="FFFFFF"/>
                  </a:solidFill>
                  <a:latin typeface="Codec Pro Bold"/>
                </a:rPr>
                <a:t>'999', indicating no prior contact, converted to NA for clarity</a:t>
              </a:r>
            </a:p>
          </p:txBody>
        </p:sp>
        <p:sp>
          <p:nvSpPr>
            <p:cNvPr id="10" name="TextBox 10"/>
            <p:cNvSpPr txBox="1"/>
            <p:nvPr/>
          </p:nvSpPr>
          <p:spPr>
            <a:xfrm>
              <a:off x="807463" y="1110715"/>
              <a:ext cx="5248566" cy="1768475"/>
            </a:xfrm>
            <a:prstGeom prst="rect">
              <a:avLst/>
            </a:prstGeom>
          </p:spPr>
          <p:txBody>
            <a:bodyPr lIns="0" tIns="0" rIns="0" bIns="0" rtlCol="0" anchor="t">
              <a:spAutoFit/>
            </a:bodyPr>
            <a:lstStyle/>
            <a:p>
              <a:pPr marL="0" lvl="0" indent="0" algn="l">
                <a:lnSpc>
                  <a:spcPts val="5040"/>
                </a:lnSpc>
                <a:spcBef>
                  <a:spcPct val="0"/>
                </a:spcBef>
              </a:pPr>
              <a:r>
                <a:rPr lang="en-US" sz="4200" u="none">
                  <a:solidFill>
                    <a:srgbClr val="FFFFFF"/>
                  </a:solidFill>
                  <a:latin typeface="Codec Pro"/>
                </a:rPr>
                <a:t>02 Special Case: pdays</a:t>
              </a:r>
            </a:p>
          </p:txBody>
        </p:sp>
      </p:grpSp>
      <p:grpSp>
        <p:nvGrpSpPr>
          <p:cNvPr id="11" name="Group 11"/>
          <p:cNvGrpSpPr/>
          <p:nvPr/>
        </p:nvGrpSpPr>
        <p:grpSpPr>
          <a:xfrm>
            <a:off x="12108334" y="3518603"/>
            <a:ext cx="5427875" cy="6055508"/>
            <a:chOff x="0" y="0"/>
            <a:chExt cx="7237166" cy="8074011"/>
          </a:xfrm>
        </p:grpSpPr>
        <p:sp>
          <p:nvSpPr>
            <p:cNvPr id="12" name="AutoShape 12"/>
            <p:cNvSpPr/>
            <p:nvPr/>
          </p:nvSpPr>
          <p:spPr>
            <a:xfrm>
              <a:off x="0" y="0"/>
              <a:ext cx="7237166" cy="8074011"/>
            </a:xfrm>
            <a:prstGeom prst="rect">
              <a:avLst/>
            </a:prstGeom>
            <a:solidFill>
              <a:srgbClr val="D6EAD6"/>
            </a:solidFill>
          </p:spPr>
          <p:txBody>
            <a:bodyPr/>
            <a:lstStyle/>
            <a:p>
              <a:endParaRPr lang="en-US"/>
            </a:p>
          </p:txBody>
        </p:sp>
        <p:sp>
          <p:nvSpPr>
            <p:cNvPr id="13" name="TextBox 13"/>
            <p:cNvSpPr txBox="1"/>
            <p:nvPr/>
          </p:nvSpPr>
          <p:spPr>
            <a:xfrm>
              <a:off x="851424" y="3297181"/>
              <a:ext cx="5534318" cy="2282825"/>
            </a:xfrm>
            <a:prstGeom prst="rect">
              <a:avLst/>
            </a:prstGeom>
          </p:spPr>
          <p:txBody>
            <a:bodyPr lIns="0" tIns="0" rIns="0" bIns="0" rtlCol="0" anchor="t">
              <a:spAutoFit/>
            </a:bodyPr>
            <a:lstStyle/>
            <a:p>
              <a:pPr marL="0" lvl="0" indent="0" algn="l">
                <a:lnSpc>
                  <a:spcPts val="3360"/>
                </a:lnSpc>
                <a:spcBef>
                  <a:spcPct val="0"/>
                </a:spcBef>
              </a:pPr>
              <a:r>
                <a:rPr lang="en-US" sz="2800" dirty="0">
                  <a:solidFill>
                    <a:srgbClr val="365236"/>
                  </a:solidFill>
                  <a:latin typeface="Codec Pro Bold"/>
                </a:rPr>
                <a:t>Ensures uniform marking of missing data across variables for reliable analysis</a:t>
              </a:r>
            </a:p>
          </p:txBody>
        </p:sp>
        <p:sp>
          <p:nvSpPr>
            <p:cNvPr id="14" name="TextBox 14"/>
            <p:cNvSpPr txBox="1"/>
            <p:nvPr/>
          </p:nvSpPr>
          <p:spPr>
            <a:xfrm>
              <a:off x="851424" y="952231"/>
              <a:ext cx="5534318" cy="1768475"/>
            </a:xfrm>
            <a:prstGeom prst="rect">
              <a:avLst/>
            </a:prstGeom>
          </p:spPr>
          <p:txBody>
            <a:bodyPr lIns="0" tIns="0" rIns="0" bIns="0" rtlCol="0" anchor="t">
              <a:spAutoFit/>
            </a:bodyPr>
            <a:lstStyle/>
            <a:p>
              <a:pPr marL="0" lvl="0" indent="0" algn="l">
                <a:lnSpc>
                  <a:spcPts val="5040"/>
                </a:lnSpc>
                <a:spcBef>
                  <a:spcPct val="0"/>
                </a:spcBef>
              </a:pPr>
              <a:r>
                <a:rPr lang="en-US" sz="4200" u="none">
                  <a:solidFill>
                    <a:srgbClr val="365236"/>
                  </a:solidFill>
                  <a:latin typeface="Codec Pro"/>
                </a:rPr>
                <a:t>03 Data Standardization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aph with a number of percentages  Description automatically generated"/>
          <p:cNvSpPr/>
          <p:nvPr/>
        </p:nvSpPr>
        <p:spPr>
          <a:xfrm>
            <a:off x="194553" y="1028700"/>
            <a:ext cx="8655246" cy="7838464"/>
          </a:xfrm>
          <a:custGeom>
            <a:avLst/>
            <a:gdLst/>
            <a:ahLst/>
            <a:cxnLst/>
            <a:rect l="l" t="t" r="r" b="b"/>
            <a:pathLst>
              <a:path w="8655246" h="7838464">
                <a:moveTo>
                  <a:pt x="0" y="0"/>
                </a:moveTo>
                <a:lnTo>
                  <a:pt x="8655246" y="0"/>
                </a:lnTo>
                <a:lnTo>
                  <a:pt x="8655246" y="7838464"/>
                </a:lnTo>
                <a:lnTo>
                  <a:pt x="0" y="7838464"/>
                </a:lnTo>
                <a:lnTo>
                  <a:pt x="0" y="0"/>
                </a:lnTo>
                <a:close/>
              </a:path>
            </a:pathLst>
          </a:custGeom>
          <a:blipFill>
            <a:blip r:embed="rId3"/>
            <a:stretch>
              <a:fillRect l="-5008" r="-138"/>
            </a:stretch>
          </a:blipFill>
        </p:spPr>
        <p:txBody>
          <a:bodyPr/>
          <a:lstStyle/>
          <a:p>
            <a:endParaRPr lang="en-US"/>
          </a:p>
        </p:txBody>
      </p:sp>
      <p:sp>
        <p:nvSpPr>
          <p:cNvPr id="3" name="AutoShape 3"/>
          <p:cNvSpPr/>
          <p:nvPr/>
        </p:nvSpPr>
        <p:spPr>
          <a:xfrm>
            <a:off x="8655246" y="0"/>
            <a:ext cx="9632754" cy="10287000"/>
          </a:xfrm>
          <a:prstGeom prst="rect">
            <a:avLst/>
          </a:prstGeom>
          <a:solidFill>
            <a:srgbClr val="7C987C"/>
          </a:solidFill>
        </p:spPr>
        <p:txBody>
          <a:bodyPr/>
          <a:lstStyle/>
          <a:p>
            <a:endParaRPr lang="en-US"/>
          </a:p>
        </p:txBody>
      </p:sp>
      <p:sp>
        <p:nvSpPr>
          <p:cNvPr id="4" name="TextBox 4"/>
          <p:cNvSpPr txBox="1"/>
          <p:nvPr/>
        </p:nvSpPr>
        <p:spPr>
          <a:xfrm>
            <a:off x="9258707" y="545902"/>
            <a:ext cx="9029293" cy="2295525"/>
          </a:xfrm>
          <a:prstGeom prst="rect">
            <a:avLst/>
          </a:prstGeom>
        </p:spPr>
        <p:txBody>
          <a:bodyPr lIns="0" tIns="0" rIns="0" bIns="0" rtlCol="0" anchor="t">
            <a:spAutoFit/>
          </a:bodyPr>
          <a:lstStyle/>
          <a:p>
            <a:pPr algn="l">
              <a:lnSpc>
                <a:spcPts val="8640"/>
              </a:lnSpc>
            </a:pPr>
            <a:r>
              <a:rPr lang="en-US" sz="7200">
                <a:solidFill>
                  <a:srgbClr val="FFFFFF"/>
                </a:solidFill>
                <a:latin typeface="Codec Pro Bold"/>
              </a:rPr>
              <a:t>Dataset Description</a:t>
            </a:r>
          </a:p>
          <a:p>
            <a:pPr algn="l">
              <a:lnSpc>
                <a:spcPts val="8640"/>
              </a:lnSpc>
            </a:pPr>
            <a:r>
              <a:rPr lang="en-US" sz="7200">
                <a:solidFill>
                  <a:srgbClr val="FFFFFF"/>
                </a:solidFill>
                <a:latin typeface="Codec Pro Bold"/>
              </a:rPr>
              <a:t>- Target Variable</a:t>
            </a:r>
          </a:p>
        </p:txBody>
      </p:sp>
      <p:sp>
        <p:nvSpPr>
          <p:cNvPr id="5" name="TextBox 5"/>
          <p:cNvSpPr txBox="1"/>
          <p:nvPr/>
        </p:nvSpPr>
        <p:spPr>
          <a:xfrm>
            <a:off x="9719146" y="4087197"/>
            <a:ext cx="6269428" cy="4432715"/>
          </a:xfrm>
          <a:prstGeom prst="rect">
            <a:avLst/>
          </a:prstGeom>
        </p:spPr>
        <p:txBody>
          <a:bodyPr lIns="0" tIns="0" rIns="0" bIns="0" rtlCol="0" anchor="t">
            <a:spAutoFit/>
          </a:bodyPr>
          <a:lstStyle/>
          <a:p>
            <a:pPr marL="949067" lvl="1" indent="-474533" algn="just">
              <a:lnSpc>
                <a:spcPts val="4304"/>
              </a:lnSpc>
              <a:buFont typeface="Arial"/>
              <a:buChar char="•"/>
            </a:pPr>
            <a:r>
              <a:rPr lang="en-US" sz="3985" dirty="0">
                <a:solidFill>
                  <a:srgbClr val="FFFFFF"/>
                </a:solidFill>
                <a:latin typeface="Codec Pro"/>
              </a:rPr>
              <a:t>88.7% no</a:t>
            </a:r>
          </a:p>
          <a:p>
            <a:pPr marL="949067" lvl="1" indent="-474533" algn="l">
              <a:lnSpc>
                <a:spcPts val="4304"/>
              </a:lnSpc>
              <a:buFont typeface="Arial"/>
              <a:buChar char="•"/>
            </a:pPr>
            <a:r>
              <a:rPr lang="en-US" sz="3985" dirty="0">
                <a:solidFill>
                  <a:srgbClr val="FFFFFF"/>
                </a:solidFill>
                <a:latin typeface="Codec Pro"/>
              </a:rPr>
              <a:t>11.3% yes</a:t>
            </a:r>
          </a:p>
          <a:p>
            <a:pPr marL="265739" lvl="1" indent="-132869" algn="l">
              <a:lnSpc>
                <a:spcPts val="4304"/>
              </a:lnSpc>
              <a:buFont typeface="Arial"/>
              <a:buChar char="•"/>
            </a:pPr>
            <a:r>
              <a:rPr lang="en-US" sz="3985" dirty="0">
                <a:solidFill>
                  <a:srgbClr val="FFFFFF"/>
                </a:solidFill>
                <a:latin typeface="Codec Pro"/>
              </a:rPr>
              <a:t>Imbalanced dataset caused problems for prediction because guessing no every time would lead to over 80% accuracy.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6942"/>
            <a:ext cx="10295237" cy="2886075"/>
          </a:xfrm>
          <a:prstGeom prst="rect">
            <a:avLst/>
          </a:prstGeom>
        </p:spPr>
        <p:txBody>
          <a:bodyPr lIns="0" tIns="0" rIns="0" bIns="0" rtlCol="0" anchor="t">
            <a:spAutoFit/>
          </a:bodyPr>
          <a:lstStyle/>
          <a:p>
            <a:pPr algn="l">
              <a:lnSpc>
                <a:spcPts val="10800"/>
              </a:lnSpc>
            </a:pPr>
            <a:r>
              <a:rPr lang="en-US" sz="9000">
                <a:solidFill>
                  <a:srgbClr val="000000"/>
                </a:solidFill>
                <a:latin typeface="Codec Pro Bold"/>
              </a:rPr>
              <a:t>Variable Description</a:t>
            </a:r>
          </a:p>
        </p:txBody>
      </p:sp>
      <p:grpSp>
        <p:nvGrpSpPr>
          <p:cNvPr id="3" name="Group 3"/>
          <p:cNvGrpSpPr/>
          <p:nvPr/>
        </p:nvGrpSpPr>
        <p:grpSpPr>
          <a:xfrm>
            <a:off x="1028700" y="3389031"/>
            <a:ext cx="4686300" cy="6671027"/>
            <a:chOff x="0" y="0"/>
            <a:chExt cx="6863491" cy="10185499"/>
          </a:xfrm>
        </p:grpSpPr>
        <p:sp>
          <p:nvSpPr>
            <p:cNvPr id="4" name="AutoShape 4"/>
            <p:cNvSpPr/>
            <p:nvPr/>
          </p:nvSpPr>
          <p:spPr>
            <a:xfrm>
              <a:off x="0" y="0"/>
              <a:ext cx="6863491" cy="10185499"/>
            </a:xfrm>
            <a:prstGeom prst="rect">
              <a:avLst/>
            </a:prstGeom>
            <a:solidFill>
              <a:srgbClr val="365236"/>
            </a:solidFill>
          </p:spPr>
          <p:txBody>
            <a:bodyPr/>
            <a:lstStyle/>
            <a:p>
              <a:endParaRPr lang="en-US"/>
            </a:p>
          </p:txBody>
        </p:sp>
        <p:sp>
          <p:nvSpPr>
            <p:cNvPr id="5" name="TextBox 5"/>
            <p:cNvSpPr txBox="1"/>
            <p:nvPr/>
          </p:nvSpPr>
          <p:spPr>
            <a:xfrm>
              <a:off x="807463" y="2357012"/>
              <a:ext cx="5248566" cy="606425"/>
            </a:xfrm>
            <a:prstGeom prst="rect">
              <a:avLst/>
            </a:prstGeom>
          </p:spPr>
          <p:txBody>
            <a:bodyPr lIns="0" tIns="0" rIns="0" bIns="0" rtlCol="0" anchor="t">
              <a:spAutoFit/>
            </a:bodyPr>
            <a:lstStyle/>
            <a:p>
              <a:pPr marL="0" lvl="0" indent="0" algn="l">
                <a:lnSpc>
                  <a:spcPts val="3360"/>
                </a:lnSpc>
                <a:spcBef>
                  <a:spcPct val="0"/>
                </a:spcBef>
              </a:pPr>
              <a:r>
                <a:rPr lang="en-US" sz="2800">
                  <a:solidFill>
                    <a:srgbClr val="FFFFFF"/>
                  </a:solidFill>
                  <a:latin typeface="Codec Pro Bold"/>
                </a:rPr>
                <a:t>Client Information</a:t>
              </a:r>
            </a:p>
          </p:txBody>
        </p:sp>
        <p:sp>
          <p:nvSpPr>
            <p:cNvPr id="6" name="TextBox 6"/>
            <p:cNvSpPr txBox="1"/>
            <p:nvPr/>
          </p:nvSpPr>
          <p:spPr>
            <a:xfrm>
              <a:off x="807463" y="3765124"/>
              <a:ext cx="5248566" cy="6230961"/>
            </a:xfrm>
            <a:prstGeom prst="rect">
              <a:avLst/>
            </a:prstGeom>
          </p:spPr>
          <p:txBody>
            <a:bodyPr lIns="0" tIns="0" rIns="0" bIns="0" rtlCol="0" anchor="t">
              <a:spAutoFit/>
            </a:bodyPr>
            <a:lstStyle/>
            <a:p>
              <a:pPr marL="0" lvl="0" indent="0" algn="l">
                <a:lnSpc>
                  <a:spcPts val="2520"/>
                </a:lnSpc>
                <a:spcBef>
                  <a:spcPct val="0"/>
                </a:spcBef>
              </a:pPr>
              <a:endParaRPr dirty="0"/>
            </a:p>
            <a:p>
              <a:pPr marL="474979" lvl="1" indent="-237490">
                <a:lnSpc>
                  <a:spcPts val="2800"/>
                </a:lnSpc>
                <a:spcBef>
                  <a:spcPct val="0"/>
                </a:spcBef>
                <a:buFont typeface="Arial"/>
                <a:buChar char="•"/>
              </a:pPr>
              <a:r>
                <a:rPr lang="en-US" sz="2000" dirty="0">
                  <a:solidFill>
                    <a:srgbClr val="FFFFFF"/>
                  </a:solidFill>
                  <a:latin typeface="Codec Pro"/>
                </a:rPr>
                <a:t>Includes age, job, marital status, education, default status, housing, and loan status.</a:t>
              </a:r>
            </a:p>
            <a:p>
              <a:pPr algn="l">
                <a:lnSpc>
                  <a:spcPts val="3079"/>
                </a:lnSpc>
                <a:spcBef>
                  <a:spcPct val="0"/>
                </a:spcBef>
              </a:pPr>
              <a:endParaRPr lang="en-US" sz="2199" u="none" dirty="0">
                <a:solidFill>
                  <a:srgbClr val="FFFFFF"/>
                </a:solidFill>
                <a:latin typeface="Codec Pro"/>
              </a:endParaRPr>
            </a:p>
            <a:p>
              <a:pPr algn="l">
                <a:lnSpc>
                  <a:spcPts val="3079"/>
                </a:lnSpc>
                <a:spcBef>
                  <a:spcPct val="0"/>
                </a:spcBef>
              </a:pPr>
              <a:endParaRPr lang="en-US" sz="2199" u="none" dirty="0">
                <a:solidFill>
                  <a:srgbClr val="FFFFFF"/>
                </a:solidFill>
                <a:latin typeface="Codec Pro"/>
              </a:endParaRPr>
            </a:p>
            <a:p>
              <a:pPr algn="l">
                <a:lnSpc>
                  <a:spcPts val="3079"/>
                </a:lnSpc>
                <a:spcBef>
                  <a:spcPct val="0"/>
                </a:spcBef>
              </a:pPr>
              <a:endParaRPr lang="en-US" sz="2199" u="none" dirty="0">
                <a:solidFill>
                  <a:srgbClr val="FFFFFF"/>
                </a:solidFill>
                <a:latin typeface="Codec Pro"/>
              </a:endParaRPr>
            </a:p>
            <a:p>
              <a:pPr algn="l">
                <a:lnSpc>
                  <a:spcPts val="3079"/>
                </a:lnSpc>
                <a:spcBef>
                  <a:spcPct val="0"/>
                </a:spcBef>
              </a:pPr>
              <a:endParaRPr lang="en-US" sz="2199" u="none" dirty="0">
                <a:solidFill>
                  <a:srgbClr val="FFFFFF"/>
                </a:solidFill>
                <a:latin typeface="Codec Pro"/>
              </a:endParaRPr>
            </a:p>
            <a:p>
              <a:pPr algn="l">
                <a:lnSpc>
                  <a:spcPts val="3079"/>
                </a:lnSpc>
                <a:spcBef>
                  <a:spcPct val="0"/>
                </a:spcBef>
              </a:pPr>
              <a:endParaRPr lang="en-US" sz="2199" u="none" dirty="0">
                <a:solidFill>
                  <a:srgbClr val="FFFFFF"/>
                </a:solidFill>
                <a:latin typeface="Codec Pro"/>
              </a:endParaRPr>
            </a:p>
            <a:p>
              <a:pPr marL="0" lvl="0" indent="0" algn="l">
                <a:lnSpc>
                  <a:spcPts val="2800"/>
                </a:lnSpc>
                <a:spcBef>
                  <a:spcPct val="0"/>
                </a:spcBef>
              </a:pPr>
              <a:endParaRPr lang="en-US" sz="2199" u="none" dirty="0">
                <a:solidFill>
                  <a:srgbClr val="FFFFFF"/>
                </a:solidFill>
                <a:latin typeface="Codec Pro"/>
              </a:endParaRPr>
            </a:p>
          </p:txBody>
        </p:sp>
        <p:sp>
          <p:nvSpPr>
            <p:cNvPr id="7" name="TextBox 7"/>
            <p:cNvSpPr txBox="1"/>
            <p:nvPr/>
          </p:nvSpPr>
          <p:spPr>
            <a:xfrm>
              <a:off x="807463" y="1110715"/>
              <a:ext cx="5248566" cy="917476"/>
            </a:xfrm>
            <a:prstGeom prst="rect">
              <a:avLst/>
            </a:prstGeom>
          </p:spPr>
          <p:txBody>
            <a:bodyPr lIns="0" tIns="0" rIns="0" bIns="0" rtlCol="0" anchor="t">
              <a:spAutoFit/>
            </a:bodyPr>
            <a:lstStyle/>
            <a:p>
              <a:pPr marL="0" lvl="0" indent="0" algn="l">
                <a:lnSpc>
                  <a:spcPts val="5040"/>
                </a:lnSpc>
                <a:spcBef>
                  <a:spcPct val="0"/>
                </a:spcBef>
              </a:pPr>
              <a:r>
                <a:rPr lang="en-US" sz="4200" u="none">
                  <a:solidFill>
                    <a:srgbClr val="FFFFFF"/>
                  </a:solidFill>
                  <a:latin typeface="Codec Pro"/>
                </a:rPr>
                <a:t>01</a:t>
              </a:r>
            </a:p>
          </p:txBody>
        </p:sp>
      </p:grpSp>
      <p:grpSp>
        <p:nvGrpSpPr>
          <p:cNvPr id="8" name="Group 8"/>
          <p:cNvGrpSpPr/>
          <p:nvPr/>
        </p:nvGrpSpPr>
        <p:grpSpPr>
          <a:xfrm>
            <a:off x="6570191" y="3389031"/>
            <a:ext cx="4935894" cy="7078329"/>
            <a:chOff x="0" y="0"/>
            <a:chExt cx="6863491" cy="10871161"/>
          </a:xfrm>
        </p:grpSpPr>
        <p:sp>
          <p:nvSpPr>
            <p:cNvPr id="9" name="AutoShape 9"/>
            <p:cNvSpPr/>
            <p:nvPr/>
          </p:nvSpPr>
          <p:spPr>
            <a:xfrm>
              <a:off x="0" y="0"/>
              <a:ext cx="6863491" cy="10245612"/>
            </a:xfrm>
            <a:prstGeom prst="rect">
              <a:avLst/>
            </a:prstGeom>
            <a:solidFill>
              <a:srgbClr val="7C987C"/>
            </a:solidFill>
          </p:spPr>
          <p:txBody>
            <a:bodyPr/>
            <a:lstStyle/>
            <a:p>
              <a:endParaRPr lang="en-US"/>
            </a:p>
          </p:txBody>
        </p:sp>
        <p:sp>
          <p:nvSpPr>
            <p:cNvPr id="10" name="TextBox 10"/>
            <p:cNvSpPr txBox="1"/>
            <p:nvPr/>
          </p:nvSpPr>
          <p:spPr>
            <a:xfrm>
              <a:off x="807463" y="2357012"/>
              <a:ext cx="5248566" cy="606425"/>
            </a:xfrm>
            <a:prstGeom prst="rect">
              <a:avLst/>
            </a:prstGeom>
          </p:spPr>
          <p:txBody>
            <a:bodyPr lIns="0" tIns="0" rIns="0" bIns="0" rtlCol="0" anchor="t">
              <a:spAutoFit/>
            </a:bodyPr>
            <a:lstStyle/>
            <a:p>
              <a:pPr marL="0" lvl="0" indent="0" algn="l">
                <a:lnSpc>
                  <a:spcPts val="3360"/>
                </a:lnSpc>
                <a:spcBef>
                  <a:spcPct val="0"/>
                </a:spcBef>
              </a:pPr>
              <a:r>
                <a:rPr lang="en-US" sz="2800">
                  <a:solidFill>
                    <a:srgbClr val="FFFFFF"/>
                  </a:solidFill>
                  <a:latin typeface="Codec Pro Bold"/>
                </a:rPr>
                <a:t>Contact Details</a:t>
              </a:r>
            </a:p>
          </p:txBody>
        </p:sp>
        <p:sp>
          <p:nvSpPr>
            <p:cNvPr id="11" name="TextBox 11"/>
            <p:cNvSpPr txBox="1"/>
            <p:nvPr/>
          </p:nvSpPr>
          <p:spPr>
            <a:xfrm>
              <a:off x="807463" y="1110715"/>
              <a:ext cx="5248566" cy="917476"/>
            </a:xfrm>
            <a:prstGeom prst="rect">
              <a:avLst/>
            </a:prstGeom>
          </p:spPr>
          <p:txBody>
            <a:bodyPr lIns="0" tIns="0" rIns="0" bIns="0" rtlCol="0" anchor="t">
              <a:spAutoFit/>
            </a:bodyPr>
            <a:lstStyle/>
            <a:p>
              <a:pPr marL="0" lvl="0" indent="0" algn="l">
                <a:lnSpc>
                  <a:spcPts val="5040"/>
                </a:lnSpc>
                <a:spcBef>
                  <a:spcPct val="0"/>
                </a:spcBef>
              </a:pPr>
              <a:r>
                <a:rPr lang="en-US" sz="4200" u="none" dirty="0">
                  <a:solidFill>
                    <a:srgbClr val="FFFFFF"/>
                  </a:solidFill>
                  <a:latin typeface="Codec Pro"/>
                </a:rPr>
                <a:t>02</a:t>
              </a:r>
            </a:p>
          </p:txBody>
        </p:sp>
        <p:sp>
          <p:nvSpPr>
            <p:cNvPr id="12" name="TextBox 12"/>
            <p:cNvSpPr txBox="1"/>
            <p:nvPr/>
          </p:nvSpPr>
          <p:spPr>
            <a:xfrm>
              <a:off x="807463" y="3746075"/>
              <a:ext cx="5248566" cy="7125086"/>
            </a:xfrm>
            <a:prstGeom prst="rect">
              <a:avLst/>
            </a:prstGeom>
          </p:spPr>
          <p:txBody>
            <a:bodyPr lIns="0" tIns="0" rIns="0" bIns="0" rtlCol="0" anchor="t">
              <a:spAutoFit/>
            </a:bodyPr>
            <a:lstStyle/>
            <a:p>
              <a:pPr marL="431801" lvl="1" indent="-215900" algn="l">
                <a:lnSpc>
                  <a:spcPts val="2800"/>
                </a:lnSpc>
                <a:spcBef>
                  <a:spcPct val="0"/>
                </a:spcBef>
                <a:buFont typeface="Arial"/>
                <a:buChar char="•"/>
              </a:pPr>
              <a:r>
                <a:rPr lang="en-US" sz="2000" dirty="0">
                  <a:solidFill>
                    <a:srgbClr val="FFFFFF"/>
                  </a:solidFill>
                  <a:latin typeface="Codec Pro"/>
                </a:rPr>
                <a:t>Typ</a:t>
              </a:r>
              <a:r>
                <a:rPr lang="en-US" sz="2000" u="none" dirty="0">
                  <a:solidFill>
                    <a:srgbClr val="FFFFFF"/>
                  </a:solidFill>
                  <a:latin typeface="Codec Pro"/>
                </a:rPr>
                <a:t>e of communication (contact), last contact month (month), and day of the week.</a:t>
              </a:r>
            </a:p>
            <a:p>
              <a:pPr marL="431801" lvl="1" indent="-215900" algn="l">
                <a:lnSpc>
                  <a:spcPts val="2800"/>
                </a:lnSpc>
                <a:spcBef>
                  <a:spcPct val="0"/>
                </a:spcBef>
                <a:buFont typeface="Arial"/>
                <a:buChar char="•"/>
              </a:pPr>
              <a:r>
                <a:rPr lang="en-US" sz="2000" u="none" dirty="0">
                  <a:solidFill>
                    <a:srgbClr val="FFFFFF"/>
                  </a:solidFill>
                  <a:latin typeface="Codec Pro"/>
                </a:rPr>
                <a:t>Duration not included in the predictive model as it highly influences the outcome (known post-contact).</a:t>
              </a:r>
            </a:p>
            <a:p>
              <a:pPr algn="l">
                <a:lnSpc>
                  <a:spcPts val="2800"/>
                </a:lnSpc>
                <a:spcBef>
                  <a:spcPct val="0"/>
                </a:spcBef>
              </a:pPr>
              <a:endParaRPr lang="en-US" sz="2000" u="none" dirty="0">
                <a:solidFill>
                  <a:srgbClr val="FFFFFF"/>
                </a:solidFill>
                <a:latin typeface="Codec Pro"/>
              </a:endParaRPr>
            </a:p>
            <a:p>
              <a:pPr algn="l">
                <a:lnSpc>
                  <a:spcPts val="2800"/>
                </a:lnSpc>
                <a:spcBef>
                  <a:spcPct val="0"/>
                </a:spcBef>
              </a:pPr>
              <a:endParaRPr lang="en-US" sz="2000" u="none" dirty="0">
                <a:solidFill>
                  <a:srgbClr val="FFFFFF"/>
                </a:solidFill>
                <a:latin typeface="Codec Pro"/>
              </a:endParaRPr>
            </a:p>
            <a:p>
              <a:pPr algn="l">
                <a:lnSpc>
                  <a:spcPts val="2800"/>
                </a:lnSpc>
                <a:spcBef>
                  <a:spcPct val="0"/>
                </a:spcBef>
              </a:pPr>
              <a:endParaRPr lang="en-US" sz="2000" u="none" dirty="0">
                <a:solidFill>
                  <a:srgbClr val="FFFFFF"/>
                </a:solidFill>
                <a:latin typeface="Codec Pro"/>
              </a:endParaRPr>
            </a:p>
            <a:p>
              <a:pPr marL="0" lvl="0" indent="0" algn="l">
                <a:lnSpc>
                  <a:spcPts val="2800"/>
                </a:lnSpc>
                <a:spcBef>
                  <a:spcPct val="0"/>
                </a:spcBef>
              </a:pPr>
              <a:endParaRPr lang="en-US" sz="2000" u="none" dirty="0">
                <a:solidFill>
                  <a:srgbClr val="FFFFFF"/>
                </a:solidFill>
                <a:latin typeface="Codec Pro"/>
              </a:endParaRPr>
            </a:p>
          </p:txBody>
        </p:sp>
      </p:grpSp>
      <p:grpSp>
        <p:nvGrpSpPr>
          <p:cNvPr id="13" name="Group 13"/>
          <p:cNvGrpSpPr/>
          <p:nvPr/>
        </p:nvGrpSpPr>
        <p:grpSpPr>
          <a:xfrm>
            <a:off x="12111682" y="3389031"/>
            <a:ext cx="4935894" cy="6671027"/>
            <a:chOff x="0" y="0"/>
            <a:chExt cx="6863491" cy="10245612"/>
          </a:xfrm>
        </p:grpSpPr>
        <p:sp>
          <p:nvSpPr>
            <p:cNvPr id="14" name="AutoShape 14"/>
            <p:cNvSpPr/>
            <p:nvPr/>
          </p:nvSpPr>
          <p:spPr>
            <a:xfrm>
              <a:off x="0" y="0"/>
              <a:ext cx="6863491" cy="10245612"/>
            </a:xfrm>
            <a:prstGeom prst="rect">
              <a:avLst/>
            </a:prstGeom>
            <a:solidFill>
              <a:srgbClr val="D6EAD6"/>
            </a:solidFill>
          </p:spPr>
          <p:txBody>
            <a:bodyPr/>
            <a:lstStyle/>
            <a:p>
              <a:endParaRPr lang="en-US"/>
            </a:p>
          </p:txBody>
        </p:sp>
        <p:sp>
          <p:nvSpPr>
            <p:cNvPr id="15" name="TextBox 15"/>
            <p:cNvSpPr txBox="1"/>
            <p:nvPr/>
          </p:nvSpPr>
          <p:spPr>
            <a:xfrm>
              <a:off x="807463" y="2446182"/>
              <a:ext cx="5248566" cy="606425"/>
            </a:xfrm>
            <a:prstGeom prst="rect">
              <a:avLst/>
            </a:prstGeom>
          </p:spPr>
          <p:txBody>
            <a:bodyPr lIns="0" tIns="0" rIns="0" bIns="0" rtlCol="0" anchor="t">
              <a:spAutoFit/>
            </a:bodyPr>
            <a:lstStyle/>
            <a:p>
              <a:pPr marL="0" lvl="0" indent="0" algn="l">
                <a:lnSpc>
                  <a:spcPts val="3360"/>
                </a:lnSpc>
                <a:spcBef>
                  <a:spcPct val="0"/>
                </a:spcBef>
              </a:pPr>
              <a:r>
                <a:rPr lang="en-US" sz="2800">
                  <a:solidFill>
                    <a:srgbClr val="000000"/>
                  </a:solidFill>
                  <a:latin typeface="Codec Pro Bold"/>
                </a:rPr>
                <a:t>Campaign Data</a:t>
              </a:r>
            </a:p>
          </p:txBody>
        </p:sp>
        <p:sp>
          <p:nvSpPr>
            <p:cNvPr id="16" name="TextBox 16"/>
            <p:cNvSpPr txBox="1"/>
            <p:nvPr/>
          </p:nvSpPr>
          <p:spPr>
            <a:xfrm>
              <a:off x="807463" y="952231"/>
              <a:ext cx="5248566" cy="917476"/>
            </a:xfrm>
            <a:prstGeom prst="rect">
              <a:avLst/>
            </a:prstGeom>
          </p:spPr>
          <p:txBody>
            <a:bodyPr lIns="0" tIns="0" rIns="0" bIns="0" rtlCol="0" anchor="t">
              <a:spAutoFit/>
            </a:bodyPr>
            <a:lstStyle/>
            <a:p>
              <a:pPr marL="0" lvl="0" indent="0" algn="l">
                <a:lnSpc>
                  <a:spcPts val="5040"/>
                </a:lnSpc>
                <a:spcBef>
                  <a:spcPct val="0"/>
                </a:spcBef>
              </a:pPr>
              <a:r>
                <a:rPr lang="en-US" sz="4200" u="none" dirty="0">
                  <a:solidFill>
                    <a:srgbClr val="000000"/>
                  </a:solidFill>
                  <a:latin typeface="Codec Pro"/>
                </a:rPr>
                <a:t>03</a:t>
              </a:r>
            </a:p>
          </p:txBody>
        </p:sp>
        <p:sp>
          <p:nvSpPr>
            <p:cNvPr id="17" name="TextBox 17"/>
            <p:cNvSpPr txBox="1"/>
            <p:nvPr/>
          </p:nvSpPr>
          <p:spPr>
            <a:xfrm>
              <a:off x="807463" y="3746075"/>
              <a:ext cx="5248566" cy="5656792"/>
            </a:xfrm>
            <a:prstGeom prst="rect">
              <a:avLst/>
            </a:prstGeom>
          </p:spPr>
          <p:txBody>
            <a:bodyPr lIns="0" tIns="0" rIns="0" bIns="0" rtlCol="0" anchor="t">
              <a:spAutoFit/>
            </a:bodyPr>
            <a:lstStyle/>
            <a:p>
              <a:pPr marL="431801" lvl="1" indent="-215900" algn="l">
                <a:lnSpc>
                  <a:spcPts val="2800"/>
                </a:lnSpc>
                <a:spcBef>
                  <a:spcPct val="0"/>
                </a:spcBef>
                <a:buFont typeface="Arial"/>
                <a:buChar char="•"/>
              </a:pPr>
              <a:r>
                <a:rPr lang="en-US" sz="2000" dirty="0">
                  <a:solidFill>
                    <a:srgbClr val="000000"/>
                  </a:solidFill>
                  <a:latin typeface="Codec Pro"/>
                </a:rPr>
                <a:t>Number of contacts du</a:t>
              </a:r>
              <a:r>
                <a:rPr lang="en-US" sz="2000" u="none" dirty="0">
                  <a:solidFill>
                    <a:srgbClr val="000000"/>
                  </a:solidFill>
                  <a:latin typeface="Codec Pro"/>
                </a:rPr>
                <a:t>ring the current campaign (campaign)</a:t>
              </a:r>
            </a:p>
            <a:p>
              <a:pPr marL="431801" lvl="1" indent="-215900" algn="l">
                <a:lnSpc>
                  <a:spcPts val="2800"/>
                </a:lnSpc>
                <a:spcBef>
                  <a:spcPct val="0"/>
                </a:spcBef>
                <a:buFont typeface="Arial"/>
                <a:buChar char="•"/>
              </a:pPr>
              <a:r>
                <a:rPr lang="en-US" sz="2000" u="none" dirty="0">
                  <a:solidFill>
                    <a:srgbClr val="000000"/>
                  </a:solidFill>
                  <a:latin typeface="Codec Pro"/>
                </a:rPr>
                <a:t>Days since last contact from a previous campaign (</a:t>
              </a:r>
              <a:r>
                <a:rPr lang="en-US" sz="2000" u="none" dirty="0" err="1">
                  <a:solidFill>
                    <a:srgbClr val="000000"/>
                  </a:solidFill>
                  <a:latin typeface="Codec Pro"/>
                </a:rPr>
                <a:t>pdays</a:t>
              </a:r>
              <a:r>
                <a:rPr lang="en-US" sz="2000" u="none" dirty="0">
                  <a:solidFill>
                    <a:srgbClr val="000000"/>
                  </a:solidFill>
                  <a:latin typeface="Codec Pro"/>
                </a:rPr>
                <a:t>) </a:t>
              </a:r>
            </a:p>
            <a:p>
              <a:pPr marL="431801" lvl="1" indent="-215900" algn="l">
                <a:lnSpc>
                  <a:spcPts val="2800"/>
                </a:lnSpc>
                <a:spcBef>
                  <a:spcPct val="0"/>
                </a:spcBef>
                <a:buFont typeface="Arial"/>
                <a:buChar char="•"/>
              </a:pPr>
              <a:r>
                <a:rPr lang="en-US" sz="2000" u="none" dirty="0">
                  <a:solidFill>
                    <a:srgbClr val="000000"/>
                  </a:solidFill>
                  <a:latin typeface="Codec Pro"/>
                </a:rPr>
                <a:t>Number of contacts before this campaign (previous)</a:t>
              </a:r>
            </a:p>
            <a:p>
              <a:pPr marL="431801" lvl="1" indent="-215900" algn="l">
                <a:lnSpc>
                  <a:spcPts val="2800"/>
                </a:lnSpc>
                <a:spcBef>
                  <a:spcPct val="0"/>
                </a:spcBef>
                <a:buFont typeface="Arial"/>
                <a:buChar char="•"/>
              </a:pPr>
              <a:r>
                <a:rPr lang="en-US" sz="2000" u="none" dirty="0">
                  <a:solidFill>
                    <a:srgbClr val="000000"/>
                  </a:solidFill>
                  <a:latin typeface="Codec Pro"/>
                </a:rPr>
                <a:t>Outcome of the previous marketing campaign (</a:t>
              </a:r>
              <a:r>
                <a:rPr lang="en-US" sz="2000" u="none" dirty="0" err="1">
                  <a:solidFill>
                    <a:srgbClr val="000000"/>
                  </a:solidFill>
                  <a:latin typeface="Codec Pro"/>
                </a:rPr>
                <a:t>poutcome</a:t>
              </a:r>
              <a:r>
                <a:rPr lang="en-US" sz="2000" u="none" dirty="0">
                  <a:solidFill>
                    <a:srgbClr val="000000"/>
                  </a:solidFill>
                  <a:latin typeface="Codec Pro"/>
                </a:rPr>
                <a:t>).</a:t>
              </a:r>
            </a:p>
            <a:p>
              <a:pPr marL="0" lvl="0" indent="0" algn="l">
                <a:lnSpc>
                  <a:spcPts val="2800"/>
                </a:lnSpc>
                <a:spcBef>
                  <a:spcPct val="0"/>
                </a:spcBef>
              </a:pPr>
              <a:endParaRPr lang="en-US" sz="2000" u="none" dirty="0">
                <a:solidFill>
                  <a:srgbClr val="000000"/>
                </a:solidFill>
                <a:latin typeface="Codec Pro"/>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5316</Words>
  <Application>Microsoft Macintosh PowerPoint</Application>
  <PresentationFormat>Custom</PresentationFormat>
  <Paragraphs>1087</Paragraphs>
  <Slides>50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Calibri</vt:lpstr>
      <vt:lpstr>Arimo Bold</vt:lpstr>
      <vt:lpstr>Codec Pro</vt:lpstr>
      <vt:lpstr>Arial</vt:lpstr>
      <vt:lpstr>Codec Pro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20 presentation deck.pptx</dc:title>
  <cp:lastModifiedBy>Meihui Wu</cp:lastModifiedBy>
  <cp:revision>30</cp:revision>
  <dcterms:created xsi:type="dcterms:W3CDTF">2006-08-16T00:00:00Z</dcterms:created>
  <dcterms:modified xsi:type="dcterms:W3CDTF">2025-02-20T11:49:53Z</dcterms:modified>
  <dc:identifier>DAGEbI8uUA4</dc:identifier>
</cp:coreProperties>
</file>